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336" r:id="rId2"/>
    <p:sldId id="337" r:id="rId3"/>
    <p:sldId id="484" r:id="rId4"/>
    <p:sldId id="446" r:id="rId5"/>
    <p:sldId id="447" r:id="rId6"/>
    <p:sldId id="448" r:id="rId7"/>
    <p:sldId id="463" r:id="rId8"/>
    <p:sldId id="485" r:id="rId9"/>
    <p:sldId id="487" r:id="rId10"/>
    <p:sldId id="491" r:id="rId11"/>
    <p:sldId id="492" r:id="rId12"/>
    <p:sldId id="493" r:id="rId13"/>
    <p:sldId id="494" r:id="rId14"/>
    <p:sldId id="495" r:id="rId15"/>
    <p:sldId id="496" r:id="rId16"/>
    <p:sldId id="482" r:id="rId17"/>
    <p:sldId id="431" r:id="rId18"/>
    <p:sldId id="444" r:id="rId19"/>
    <p:sldId id="445" r:id="rId20"/>
    <p:sldId id="481" r:id="rId21"/>
    <p:sldId id="547" r:id="rId22"/>
    <p:sldId id="450" r:id="rId23"/>
    <p:sldId id="543" r:id="rId24"/>
    <p:sldId id="544" r:id="rId25"/>
    <p:sldId id="546" r:id="rId26"/>
    <p:sldId id="435" r:id="rId27"/>
    <p:sldId id="497" r:id="rId28"/>
    <p:sldId id="498" r:id="rId29"/>
    <p:sldId id="499" r:id="rId30"/>
    <p:sldId id="500" r:id="rId31"/>
    <p:sldId id="501" r:id="rId32"/>
    <p:sldId id="502" r:id="rId33"/>
    <p:sldId id="503" r:id="rId34"/>
    <p:sldId id="504" r:id="rId35"/>
    <p:sldId id="452" r:id="rId36"/>
    <p:sldId id="505" r:id="rId37"/>
    <p:sldId id="453" r:id="rId38"/>
    <p:sldId id="474" r:id="rId39"/>
    <p:sldId id="554" r:id="rId40"/>
    <p:sldId id="454" r:id="rId41"/>
    <p:sldId id="455" r:id="rId42"/>
    <p:sldId id="477" r:id="rId43"/>
    <p:sldId id="478" r:id="rId44"/>
    <p:sldId id="456" r:id="rId45"/>
    <p:sldId id="459" r:id="rId46"/>
    <p:sldId id="460" r:id="rId47"/>
    <p:sldId id="461" r:id="rId48"/>
    <p:sldId id="462" r:id="rId49"/>
    <p:sldId id="464" r:id="rId50"/>
    <p:sldId id="465" r:id="rId51"/>
    <p:sldId id="466" r:id="rId52"/>
    <p:sldId id="467" r:id="rId53"/>
    <p:sldId id="468" r:id="rId54"/>
    <p:sldId id="469" r:id="rId55"/>
    <p:sldId id="470" r:id="rId56"/>
    <p:sldId id="471" r:id="rId57"/>
    <p:sldId id="472" r:id="rId58"/>
    <p:sldId id="473" r:id="rId59"/>
    <p:sldId id="506" r:id="rId60"/>
    <p:sldId id="551" r:id="rId61"/>
    <p:sldId id="437" r:id="rId62"/>
    <p:sldId id="507" r:id="rId63"/>
    <p:sldId id="509" r:id="rId64"/>
    <p:sldId id="510" r:id="rId65"/>
    <p:sldId id="511" r:id="rId66"/>
    <p:sldId id="513" r:id="rId67"/>
    <p:sldId id="512" r:id="rId68"/>
    <p:sldId id="514" r:id="rId69"/>
    <p:sldId id="521" r:id="rId70"/>
    <p:sldId id="515" r:id="rId71"/>
    <p:sldId id="522" r:id="rId72"/>
    <p:sldId id="518" r:id="rId73"/>
    <p:sldId id="523" r:id="rId74"/>
    <p:sldId id="519" r:id="rId75"/>
    <p:sldId id="520" r:id="rId76"/>
    <p:sldId id="537" r:id="rId77"/>
    <p:sldId id="541" r:id="rId78"/>
    <p:sldId id="542" r:id="rId79"/>
    <p:sldId id="539" r:id="rId80"/>
    <p:sldId id="524" r:id="rId81"/>
    <p:sldId id="525" r:id="rId82"/>
    <p:sldId id="538" r:id="rId83"/>
    <p:sldId id="527" r:id="rId84"/>
    <p:sldId id="530" r:id="rId85"/>
    <p:sldId id="528" r:id="rId86"/>
    <p:sldId id="531" r:id="rId87"/>
    <p:sldId id="532" r:id="rId88"/>
    <p:sldId id="553" r:id="rId89"/>
    <p:sldId id="533" r:id="rId90"/>
    <p:sldId id="338" r:id="rId91"/>
  </p:sldIdLst>
  <p:sldSz cx="9144000" cy="6858000" type="screen4x3"/>
  <p:notesSz cx="6797675" cy="9928225"/>
  <p:defaultTextStyle>
    <a:defPPr>
      <a:defRPr lang="sr-Latn-C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3300"/>
    <a:srgbClr val="4F9751"/>
    <a:srgbClr val="1F497D"/>
    <a:srgbClr val="696969"/>
    <a:srgbClr val="B2B2B2"/>
    <a:srgbClr val="FFFF00"/>
    <a:srgbClr val="0099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8" autoAdjust="0"/>
    <p:restoredTop sz="94041" autoAdjust="0"/>
  </p:normalViewPr>
  <p:slideViewPr>
    <p:cSldViewPr snapToGrid="0">
      <p:cViewPr>
        <p:scale>
          <a:sx n="118" d="100"/>
          <a:sy n="118" d="100"/>
        </p:scale>
        <p:origin x="-1422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B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52F7D-F668-40F4-A3F7-BD01974A0E9D}" type="datetimeFigureOut">
              <a:rPr lang="hr-BA" smtClean="0"/>
              <a:t>11.1.2018.</a:t>
            </a:fld>
            <a:endParaRPr lang="hr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C745E-01D7-4B19-AF03-5A6D0FCA910D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7766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BD311-196A-45E2-A9B8-227934A99DF1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82F69-6CD6-4349-8579-1B7D032BC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BACC-D375-49FC-911B-EF24970D5446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4859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27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8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80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18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2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3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4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84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08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3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8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82F69-6CD6-4349-8579-1B7D032BC07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6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E1E03-2D23-449B-8616-C14EE678BC82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A49DB-6967-4B0E-AC43-751D0026E28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8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8EF88-292B-4FD5-8834-A1687B7D05A1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52E65-0A7B-4394-AAA6-8E4129BBACCC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551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5AE5B-885A-4E70-81C1-2BD9B9F994F9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264E-E2D6-4587-8C0A-E6FC1BC8083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180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EBB73-B78F-45DD-BF06-7B90B73175E1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43F40-157C-4097-B33E-49A278C4E3A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904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E5114-5D7D-4AF6-9746-6B0DDD3425A9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AD9FF-E165-46B8-81D5-6DA4411175F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764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E151B-80B0-4BD5-BC65-DEFB5EDEADBA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67100-B09E-411F-9EA7-1DDCB864CBD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218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7BD7F-8C17-4B89-99E5-0D3D10127432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8A32B-3929-4234-A6A5-CD39D5EB939A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1788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881A7-652E-40C7-A902-F6437C6A621D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93FFD-794A-4573-BD39-3E3A59F3948E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19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7B010-949B-4A93-B10D-CED45F8A8D5C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6BF07-6BC4-45A2-846C-A2F95AEB42B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270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DFA54-26AC-4D19-BB51-46115E534C24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E8B5B-C891-4A71-9723-7AAF03BC2970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315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r-H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B8ECB-C1E4-4080-8F08-1C300240A8B7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DD575-CA7E-48E2-93AD-648CB6706CC3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800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hr-H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53474D1-9081-497D-8274-ABA530FB002C}" type="datetimeFigureOut">
              <a:rPr lang="hr-HR"/>
              <a:pPr>
                <a:defRPr/>
              </a:pPr>
              <a:t>11.1.2018.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486A0B-6466-44A0-A6B7-FAB9B128BBF1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ur-lex.europa.eu/LexUriServ/LexUriServ.do?uri=OJ:L:2011:335:0086:0106:EN:PDF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szz.azo.hr/iskzl/index.html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1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1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1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1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iszz.azo.hr/iskzl/iSourceAppointment.htm" TargetMode="External"/><Relationship Id="rId7" Type="http://schemas.openxmlformats.org/officeDocument/2006/relationships/image" Target="../media/image10.jpeg"/><Relationship Id="rId2" Type="http://schemas.openxmlformats.org/officeDocument/2006/relationships/hyperlink" Target="http://iszz.azo.hr/iskzl/hPlan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iszz.azo.hr/iskzl/kMeasure.htm" TargetMode="External"/><Relationship Id="rId4" Type="http://schemas.openxmlformats.org/officeDocument/2006/relationships/hyperlink" Target="http://iszz.azo.hr/iskzl/jEvaluation.htm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zz.azo.hr/iskzl/hPlan.htm?id=5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1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://iszz.azo.hr/iskzl/iSourceAppointment.htm" TargetMode="Externa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eadmz1-cws-wp-air.azurewebsites.net/" TargetMode="External"/><Relationship Id="rId7" Type="http://schemas.openxmlformats.org/officeDocument/2006/relationships/image" Target="../media/image10.jpeg"/><Relationship Id="rId2" Type="http://schemas.openxmlformats.org/officeDocument/2006/relationships/hyperlink" Target="http://cdr.eionet.europa.eu/hr/eu/aq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mailto:aqipr.helpdesk@eionet.europa.eu" TargetMode="External"/><Relationship Id="rId4" Type="http://schemas.openxmlformats.org/officeDocument/2006/relationships/hyperlink" Target="https://www.eea.europa.eu/themes/air/dc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://iszz.azo.hr/iskzl/jEvaluation.htm" TargetMode="External"/><Relationship Id="rId4" Type="http://schemas.openxmlformats.org/officeDocument/2006/relationships/image" Target="../media/image1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://iszz.azo.hr/iskzl/kMeasure.htm?id=6" TargetMode="External"/><Relationship Id="rId4" Type="http://schemas.openxmlformats.org/officeDocument/2006/relationships/image" Target="../media/image1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43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://eeadmz1-cws-wp-air.azurewebsites.net/toolbox-for-e-reporting/repository/" TargetMode="External"/><Relationship Id="rId4" Type="http://schemas.openxmlformats.org/officeDocument/2006/relationships/hyperlink" Target="https://cdr.eionet.europa.eu/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jpeg"/><Relationship Id="rId7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eadmz1-cws-wp-air.azurewebsites.net/toolbox-for-e-reporting/repository/" TargetMode="External"/><Relationship Id="rId5" Type="http://schemas.openxmlformats.org/officeDocument/2006/relationships/hyperlink" Target="http://cdr.eionet.europa.eu/hr/eu/" TargetMode="External"/><Relationship Id="rId4" Type="http://schemas.openxmlformats.org/officeDocument/2006/relationships/hyperlink" Target="http://cdr.eionet.europa.eu/hr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eeadmz1-cws-wp-air.azurewebsites.net/toolbox-for-e-reporting/reposi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eeadmz1-cws-wp-air.azurewebsites.net/toolbox-for-e-reporting/repository/" TargetMode="External"/><Relationship Id="rId2" Type="http://schemas.openxmlformats.org/officeDocument/2006/relationships/hyperlink" Target="http://cdr.eionet.europa.eu/hr/eu/aq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eeadmz1-cws-wp-air.azurewebsites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eeadmz1-cws-wp-air.azurewebsites.net/toolbox-for-e-reporting/repository/" TargetMode="External"/><Relationship Id="rId2" Type="http://schemas.openxmlformats.org/officeDocument/2006/relationships/hyperlink" Target="http://eeadmz1-cws-wp-air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eeadmz1-cws-wp-air.azurewebsites.net/toolbox-for-e-reporting/reposito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eeadmz1-cws-wp-air.azurewebsites.net/toolbox-for-e-reporting/repository/" TargetMode="External"/><Relationship Id="rId2" Type="http://schemas.openxmlformats.org/officeDocument/2006/relationships/hyperlink" Target="http://cdr.eionet.europa.eu/hr/eu/aq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eeadmz1-cws-wp-air.azurewebsites.net/toolbox-for-e-reporting/repository/" TargetMode="External"/><Relationship Id="rId2" Type="http://schemas.openxmlformats.org/officeDocument/2006/relationships/hyperlink" Target="http://cdr.eionet.europa.eu/hr/eu/aqd/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eeadmz1-cws-wp-air.azurewebsites.net/toolbox-for-e-reporting/repository/" TargetMode="External"/><Relationship Id="rId2" Type="http://schemas.openxmlformats.org/officeDocument/2006/relationships/hyperlink" Target="http://cdr.eionet.europa.eu/hr/eu/aqd/g/envwcubc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eeadmz1-cws-wp-air.azurewebsites.net/toolbox-for-e-reporting/repository/" TargetMode="External"/><Relationship Id="rId2" Type="http://schemas.openxmlformats.org/officeDocument/2006/relationships/hyperlink" Target="http://cdr.eionet.europa.eu/hr/eu/aqd/g/envwcubc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eeadmz1-cws-wp-air.azurewebsites.net/toolbox-for-e-reporting/repository/" TargetMode="External"/><Relationship Id="rId2" Type="http://schemas.openxmlformats.org/officeDocument/2006/relationships/hyperlink" Target="http://cdr.eionet.europa.eu/hr/eu/aqd/g/envwcubcw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cdr.eionet.europa.eu/hr/eu/aqd/g/envwcubcw/AutomaticQA_418322/qa-output/vie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0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cdr.eionet.europa.eu/hr/eu/aqd/g/envwcubcw/AutomaticQA_418322/qa-output/vie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cdr.eionet.europa.eu/hr/eu/aqd/g/envwcubcw/feedbackTA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://cdr.eionet.europa.eu/hr/eu/aqd/g/envwcubcw/feedback15065157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13582"/>
          <a:stretch/>
        </p:blipFill>
        <p:spPr>
          <a:xfrm>
            <a:off x="0" y="1119116"/>
            <a:ext cx="9136006" cy="4582938"/>
          </a:xfrm>
          <a:prstGeom prst="rect">
            <a:avLst/>
          </a:prstGeom>
        </p:spPr>
      </p:pic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283913" y="1401200"/>
            <a:ext cx="8686160" cy="3873731"/>
          </a:xfrm>
        </p:spPr>
        <p:txBody>
          <a:bodyPr>
            <a:normAutofit fontScale="92500" lnSpcReduction="20000"/>
          </a:bodyPr>
          <a:lstStyle/>
          <a:p>
            <a:endParaRPr lang="hr-HR" dirty="0" smtClean="0">
              <a:solidFill>
                <a:schemeClr val="bg1"/>
              </a:solidFill>
            </a:endParaRPr>
          </a:p>
          <a:p>
            <a:r>
              <a:rPr lang="hr-HR" dirty="0" smtClean="0">
                <a:solidFill>
                  <a:schemeClr val="bg1"/>
                </a:solidFill>
              </a:rPr>
              <a:t>Jačanje inspekcije zaštite okoliša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radi učinkovite kontrole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praćenja kakvoće zraka i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sustava trgovanja emisijskim jedinicama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stakleničkih plinova,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kako bi se postigla bolja kvaliteta zraka </a:t>
            </a:r>
          </a:p>
          <a:p>
            <a:r>
              <a:rPr lang="hr-HR" dirty="0" smtClean="0">
                <a:solidFill>
                  <a:schemeClr val="bg1"/>
                </a:solidFill>
              </a:rPr>
              <a:t>u Republici Hrvatskoj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4" y="101776"/>
            <a:ext cx="1940224" cy="137572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" y="5986075"/>
            <a:ext cx="2079460" cy="871926"/>
          </a:xfrm>
          <a:prstGeom prst="rect">
            <a:avLst/>
          </a:prstGeom>
        </p:spPr>
      </p:pic>
      <p:sp>
        <p:nvSpPr>
          <p:cNvPr id="9" name="Podnaslov 2"/>
          <p:cNvSpPr txBox="1">
            <a:spLocks/>
          </p:cNvSpPr>
          <p:nvPr/>
        </p:nvSpPr>
        <p:spPr>
          <a:xfrm>
            <a:off x="7024693" y="6625760"/>
            <a:ext cx="2111313" cy="290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000" dirty="0">
                <a:solidFill>
                  <a:schemeClr val="accent1">
                    <a:lumMod val="50000"/>
                  </a:schemeClr>
                </a:solidFill>
              </a:rPr>
              <a:t>Ovaj projekt financira Europska unija</a:t>
            </a:r>
            <a:endParaRPr lang="en-GB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51" y="6029586"/>
            <a:ext cx="857019" cy="618958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24" y="6005124"/>
            <a:ext cx="1855967" cy="684735"/>
          </a:xfrm>
          <a:prstGeom prst="rect">
            <a:avLst/>
          </a:prstGeom>
        </p:spPr>
      </p:pic>
      <p:pic>
        <p:nvPicPr>
          <p:cNvPr id="12" name="Slika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88" y="6039112"/>
            <a:ext cx="674471" cy="70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42041" y="1500326"/>
            <a:ext cx="8859915" cy="490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u="sng" dirty="0">
                <a:solidFill>
                  <a:srgbClr val="1F497D"/>
                </a:solidFill>
              </a:rPr>
              <a:t>Službeni podaci (za proteklu kalandarsku godinu):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Podaci </a:t>
            </a:r>
            <a:r>
              <a:rPr lang="pl-PL" sz="2000" b="1" dirty="0">
                <a:solidFill>
                  <a:srgbClr val="0070C0"/>
                </a:solidFill>
              </a:rPr>
              <a:t>o zonama i aglomeracijama (B) </a:t>
            </a:r>
            <a:r>
              <a:rPr lang="pl-PL" sz="2000" dirty="0">
                <a:solidFill>
                  <a:srgbClr val="0070C0"/>
                </a:solidFill>
              </a:rPr>
              <a:t>– to su podaci o granicama i vrstama zona i aglomeracija u kojima se u protekloj kalendarskoj godini provodilo ocjenjivanje kvalitete zraka – dostavljaju se najkasnije </a:t>
            </a:r>
            <a:r>
              <a:rPr lang="pl-PL" sz="2000" b="1" dirty="0">
                <a:solidFill>
                  <a:srgbClr val="0070C0"/>
                </a:solidFill>
              </a:rPr>
              <a:t>30. rujna </a:t>
            </a:r>
            <a:r>
              <a:rPr lang="pl-PL" sz="2000" dirty="0">
                <a:solidFill>
                  <a:srgbClr val="0070C0"/>
                </a:solidFill>
              </a:rPr>
              <a:t>svake godine za proteklu kalendarsku godinu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Podaci </a:t>
            </a:r>
            <a:r>
              <a:rPr lang="pl-PL" sz="2000" b="1" dirty="0">
                <a:solidFill>
                  <a:srgbClr val="0070C0"/>
                </a:solidFill>
              </a:rPr>
              <a:t>o sustavu </a:t>
            </a:r>
            <a:r>
              <a:rPr lang="pl-PL" sz="2000" b="1" dirty="0" smtClean="0">
                <a:solidFill>
                  <a:srgbClr val="0070C0"/>
                </a:solidFill>
              </a:rPr>
              <a:t>(režimu) procjene </a:t>
            </a:r>
            <a:r>
              <a:rPr lang="pl-PL" sz="2000" b="1" dirty="0">
                <a:solidFill>
                  <a:srgbClr val="0070C0"/>
                </a:solidFill>
              </a:rPr>
              <a:t>(C) </a:t>
            </a:r>
            <a:r>
              <a:rPr lang="pl-PL" sz="2000" dirty="0">
                <a:solidFill>
                  <a:srgbClr val="0070C0"/>
                </a:solidFill>
              </a:rPr>
              <a:t>– to su podaci o razinama onečišćenosti u odnosu na gornje i donje pragove procjene te načinu  praćenja kvalitete zraka u prethodnoj godini za svaku onečišćujuću tvar unutar pojedine zone i aglomeracije - dostavljaju se najkasnije 30. rujna svake godine za proteklu kalendarsku </a:t>
            </a:r>
            <a:r>
              <a:rPr lang="pl-PL" sz="2000" dirty="0" smtClean="0">
                <a:solidFill>
                  <a:srgbClr val="0070C0"/>
                </a:solidFill>
              </a:rPr>
              <a:t>godinu</a:t>
            </a: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990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42041" y="1740024"/>
            <a:ext cx="8859915" cy="40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u="sng" dirty="0">
                <a:solidFill>
                  <a:srgbClr val="1F497D"/>
                </a:solidFill>
              </a:rPr>
              <a:t>Službeni podaci (za proteklu kalandarsku godinu):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Podaci </a:t>
            </a:r>
            <a:r>
              <a:rPr lang="pl-PL" sz="2000" b="1" dirty="0">
                <a:solidFill>
                  <a:srgbClr val="0070C0"/>
                </a:solidFill>
              </a:rPr>
              <a:t>o mrežama i postajama (meta podaci) (D)</a:t>
            </a:r>
            <a:r>
              <a:rPr lang="pl-PL" sz="2000" dirty="0">
                <a:solidFill>
                  <a:srgbClr val="0070C0"/>
                </a:solidFill>
              </a:rPr>
              <a:t> – to su podaci o metodama mjerenja na stalnim mjernim mjestima, njihovoj kvaliteti i sljedivosti, </a:t>
            </a:r>
            <a:r>
              <a:rPr lang="pl-PL" sz="2000" b="1" dirty="0">
                <a:solidFill>
                  <a:srgbClr val="0070C0"/>
                </a:solidFill>
              </a:rPr>
              <a:t>i primijenjenim indikativnim mjerenjima </a:t>
            </a:r>
            <a:r>
              <a:rPr lang="pl-PL" sz="2000" dirty="0">
                <a:solidFill>
                  <a:srgbClr val="0070C0"/>
                </a:solidFill>
              </a:rPr>
              <a:t>- dostavljaju se najkasnije 30. rujna svake godine za proteklu kalendarsku </a:t>
            </a:r>
            <a:r>
              <a:rPr lang="pl-PL" sz="2000" dirty="0" smtClean="0">
                <a:solidFill>
                  <a:srgbClr val="0070C0"/>
                </a:solidFill>
              </a:rPr>
              <a:t>godinu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>
                <a:solidFill>
                  <a:srgbClr val="0070C0"/>
                </a:solidFill>
              </a:rPr>
              <a:t>Podaci o primijenjenim tehnikama modeliranja i/ili objektivne procjene (meta podaci) (D1b)</a:t>
            </a:r>
            <a:r>
              <a:rPr lang="pl-PL" sz="2000" dirty="0">
                <a:solidFill>
                  <a:srgbClr val="0070C0"/>
                </a:solidFill>
              </a:rPr>
              <a:t> - to su podaci primijenjenih </a:t>
            </a:r>
            <a:r>
              <a:rPr lang="pl-PL" sz="2000" b="1" dirty="0">
                <a:solidFill>
                  <a:srgbClr val="0070C0"/>
                </a:solidFill>
              </a:rPr>
              <a:t>metoda modeliranja i tehnike objektivne procjene</a:t>
            </a:r>
            <a:r>
              <a:rPr lang="pl-PL" sz="2000" dirty="0">
                <a:solidFill>
                  <a:srgbClr val="0070C0"/>
                </a:solidFill>
              </a:rPr>
              <a:t> - dostavljaju se najkasnije 30. rujna svake godine za proteklu kalendarsku godinu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7852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42041" y="1713390"/>
            <a:ext cx="8859915" cy="468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u="sng" dirty="0">
                <a:solidFill>
                  <a:srgbClr val="1F497D"/>
                </a:solidFill>
              </a:rPr>
              <a:t>Službeni podaci (za proteklu kalandarsku godinu):</a:t>
            </a:r>
          </a:p>
          <a:p>
            <a:pPr lvl="1">
              <a:spcBef>
                <a:spcPct val="20000"/>
              </a:spcBef>
            </a:pPr>
            <a:endParaRPr lang="pl-PL" sz="2400" b="1" dirty="0" smtClean="0">
              <a:solidFill>
                <a:srgbClr val="1F497D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Izvorni </a:t>
            </a:r>
            <a:r>
              <a:rPr lang="pl-PL" sz="2400" b="1" dirty="0">
                <a:solidFill>
                  <a:srgbClr val="1F497D"/>
                </a:solidFill>
              </a:rPr>
              <a:t>i validirani podaci (E)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>
                <a:solidFill>
                  <a:srgbClr val="0070C0"/>
                </a:solidFill>
              </a:rPr>
              <a:t>validirani podaci mjerenja (E1a) </a:t>
            </a:r>
            <a:r>
              <a:rPr lang="pl-PL" sz="2000" dirty="0">
                <a:solidFill>
                  <a:srgbClr val="0070C0"/>
                </a:solidFill>
              </a:rPr>
              <a:t>- dostavljaju se najkasnije </a:t>
            </a:r>
            <a:r>
              <a:rPr lang="pl-PL" sz="2000" b="1" dirty="0">
                <a:solidFill>
                  <a:srgbClr val="0070C0"/>
                </a:solidFill>
              </a:rPr>
              <a:t>30. rujna </a:t>
            </a:r>
            <a:r>
              <a:rPr lang="pl-PL" sz="2000" dirty="0">
                <a:solidFill>
                  <a:srgbClr val="0070C0"/>
                </a:solidFill>
              </a:rPr>
              <a:t>svake godine za proteklu kalendarsku godinu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>
                <a:solidFill>
                  <a:srgbClr val="0070C0"/>
                </a:solidFill>
              </a:rPr>
              <a:t>podaci modeliranja (E1b)</a:t>
            </a:r>
            <a:r>
              <a:rPr lang="pl-PL" sz="2000" dirty="0">
                <a:solidFill>
                  <a:srgbClr val="0070C0"/>
                </a:solidFill>
              </a:rPr>
              <a:t> - dostavljaju se najkasnije 30. rujna svake godine za proteklu kalendarsku godinu (ako ih ima)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Up </a:t>
            </a:r>
            <a:r>
              <a:rPr lang="pl-PL" sz="2000" b="1" dirty="0">
                <a:solidFill>
                  <a:srgbClr val="0070C0"/>
                </a:solidFill>
              </a:rPr>
              <a:t>TO Date (UTD</a:t>
            </a:r>
            <a:r>
              <a:rPr lang="pl-PL" sz="2000" dirty="0">
                <a:solidFill>
                  <a:srgbClr val="0070C0"/>
                </a:solidFill>
              </a:rPr>
              <a:t>) podaci mjerenja </a:t>
            </a:r>
            <a:r>
              <a:rPr lang="pl-PL" sz="2000" b="1" dirty="0">
                <a:solidFill>
                  <a:srgbClr val="0070C0"/>
                </a:solidFill>
              </a:rPr>
              <a:t>(E2a)</a:t>
            </a:r>
            <a:r>
              <a:rPr lang="pl-PL" sz="2000" dirty="0">
                <a:solidFill>
                  <a:srgbClr val="0070C0"/>
                </a:solidFill>
              </a:rPr>
              <a:t> – dostavljaju se kontinuirano svakoga sata (nekad NRT Near Real Time podaci)</a:t>
            </a: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000" b="1" u="sng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320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42041" y="1713390"/>
            <a:ext cx="8859915" cy="468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u="sng" dirty="0" smtClean="0">
                <a:solidFill>
                  <a:srgbClr val="1F497D"/>
                </a:solidFill>
              </a:rPr>
              <a:t>Službeni podaci (</a:t>
            </a:r>
            <a:r>
              <a:rPr lang="pl-PL" sz="2400" b="1" u="sng" dirty="0">
                <a:solidFill>
                  <a:srgbClr val="1F497D"/>
                </a:solidFill>
              </a:rPr>
              <a:t>za </a:t>
            </a:r>
            <a:r>
              <a:rPr lang="pl-PL" sz="2400" b="1" u="sng" dirty="0" smtClean="0">
                <a:solidFill>
                  <a:srgbClr val="1F497D"/>
                </a:solidFill>
              </a:rPr>
              <a:t>proteklu kalandarsku </a:t>
            </a:r>
            <a:r>
              <a:rPr lang="pl-PL" sz="2400" b="1" u="sng" dirty="0">
                <a:solidFill>
                  <a:srgbClr val="1F497D"/>
                </a:solidFill>
              </a:rPr>
              <a:t>godinu</a:t>
            </a:r>
            <a:r>
              <a:rPr lang="pl-PL" sz="2400" b="1" u="sng" dirty="0" smtClean="0">
                <a:solidFill>
                  <a:srgbClr val="1F497D"/>
                </a:solidFill>
              </a:rPr>
              <a:t>):</a:t>
            </a: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Statistički </a:t>
            </a:r>
            <a:r>
              <a:rPr lang="pl-PL" sz="2000" b="1" dirty="0">
                <a:solidFill>
                  <a:srgbClr val="0070C0"/>
                </a:solidFill>
              </a:rPr>
              <a:t>podaci (F)</a:t>
            </a:r>
            <a:r>
              <a:rPr lang="pl-PL" sz="2000" b="1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- ne dostavljaju se ali se moraju izračunati da bi se mogla odrediti prekoračenja i dati ocjena 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Ocjena onečišćenosti sa prekoračenjima graničnih i ciljnih vrijednosti (G) 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- to su podaci o postizanju ciljeva zaštite okoliša (usporedba s graničnim ili ciljnim vrijednostima) - dostavljaju se najkasnije </a:t>
            </a:r>
            <a:r>
              <a:rPr lang="pl-PL" sz="2000" b="1" dirty="0">
                <a:solidFill>
                  <a:srgbClr val="0070C0"/>
                </a:solidFill>
              </a:rPr>
              <a:t>30. rujna </a:t>
            </a:r>
            <a:r>
              <a:rPr lang="pl-PL" sz="2000" dirty="0">
                <a:solidFill>
                  <a:srgbClr val="0070C0"/>
                </a:solidFill>
              </a:rPr>
              <a:t>svake godine za proteklu kalendarsku godinu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0">
              <a:spcBef>
                <a:spcPct val="20000"/>
              </a:spcBef>
            </a:pPr>
            <a:endParaRPr lang="pl-PL" sz="2000" b="1" u="sng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8988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42041" y="1713390"/>
            <a:ext cx="8859915" cy="468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u="sng" dirty="0">
                <a:solidFill>
                  <a:srgbClr val="1F497D"/>
                </a:solidFill>
              </a:rPr>
              <a:t>Informacije o akcijskim planovima koje se dostavljaju su:</a:t>
            </a:r>
            <a:endParaRPr lang="pl-PL" sz="2400" b="1" u="sng" dirty="0" smtClean="0">
              <a:solidFill>
                <a:srgbClr val="1F497D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Informacije </a:t>
            </a:r>
            <a:r>
              <a:rPr lang="pl-PL" sz="2000" b="1" dirty="0">
                <a:solidFill>
                  <a:srgbClr val="0070C0"/>
                </a:solidFill>
              </a:rPr>
              <a:t>o </a:t>
            </a:r>
            <a:r>
              <a:rPr lang="pl-PL" sz="2000" b="1" dirty="0" smtClean="0">
                <a:solidFill>
                  <a:srgbClr val="0070C0"/>
                </a:solidFill>
              </a:rPr>
              <a:t>akcijskim planovima </a:t>
            </a:r>
            <a:r>
              <a:rPr lang="pl-PL" sz="2000" b="1" dirty="0">
                <a:solidFill>
                  <a:srgbClr val="0070C0"/>
                </a:solidFill>
              </a:rPr>
              <a:t>za poboljšanje kvalitete zraka (H) – </a:t>
            </a:r>
            <a:r>
              <a:rPr lang="pl-PL" sz="2000" dirty="0">
                <a:solidFill>
                  <a:srgbClr val="0070C0"/>
                </a:solidFill>
              </a:rPr>
              <a:t>to su općenite informacije o akcijskim planovima: ime plana, godina prvog prekoračenja, odgovorno tijelo, obuhvaćene onečišćujuće tvari, datum donošenja plana, vremenski plan provedbe …..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Informacije </a:t>
            </a:r>
            <a:r>
              <a:rPr lang="pl-PL" sz="2000" b="1" dirty="0">
                <a:solidFill>
                  <a:srgbClr val="0070C0"/>
                </a:solidFill>
              </a:rPr>
              <a:t>o raspodjeli izvora (I) – </a:t>
            </a:r>
            <a:r>
              <a:rPr lang="pl-PL" sz="2000" dirty="0">
                <a:solidFill>
                  <a:srgbClr val="0070C0"/>
                </a:solidFill>
              </a:rPr>
              <a:t>to su informacije o raspodjeli izvora (source apportionment) odnosno doprinosu onečišćenja: lokalnom, regionalnom, urbanom </a:t>
            </a:r>
            <a:r>
              <a:rPr lang="pl-PL" sz="2000" dirty="0" smtClean="0">
                <a:solidFill>
                  <a:srgbClr val="0070C0"/>
                </a:solidFill>
              </a:rPr>
              <a:t>…</a:t>
            </a: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804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42041" y="1713390"/>
            <a:ext cx="8859915" cy="468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u="sng" dirty="0">
                <a:solidFill>
                  <a:srgbClr val="1F497D"/>
                </a:solidFill>
              </a:rPr>
              <a:t>Informacije o akcijskim planovima koje se dostavljaju su:</a:t>
            </a:r>
            <a:endParaRPr lang="pl-PL" sz="2400" b="1" u="sng" dirty="0" smtClean="0">
              <a:solidFill>
                <a:srgbClr val="1F497D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Informacije </a:t>
            </a:r>
            <a:r>
              <a:rPr lang="pl-PL" sz="2000" b="1" dirty="0">
                <a:solidFill>
                  <a:srgbClr val="0070C0"/>
                </a:solidFill>
              </a:rPr>
              <a:t>o scenariju za godinu postizanja (J) – </a:t>
            </a:r>
            <a:r>
              <a:rPr lang="pl-PL" sz="2000" dirty="0">
                <a:solidFill>
                  <a:srgbClr val="0070C0"/>
                </a:solidFill>
              </a:rPr>
              <a:t>to su informacije o početnom i projekcijskom scenariju za godinu postizanja granične vrijednosti. Početni scenarij je bez poduzimanja mjera, a projekcijski scenarij je sa poduzetim mjerama.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Informacije </a:t>
            </a:r>
            <a:r>
              <a:rPr lang="pl-PL" sz="2000" b="1" dirty="0">
                <a:solidFill>
                  <a:srgbClr val="0070C0"/>
                </a:solidFill>
              </a:rPr>
              <a:t>o mjerama za poboljšanje kvalitete zraka (K) </a:t>
            </a:r>
            <a:r>
              <a:rPr lang="pl-PL" sz="2000" dirty="0">
                <a:solidFill>
                  <a:srgbClr val="0070C0"/>
                </a:solidFill>
              </a:rPr>
              <a:t>– to su informacije o poduzetim mjerama u svrhu postizanja graničnih i/ili ciljnih vrijednosti: vrsta mjere, vremenski period trajanja mjere, sektori i područja na koja mjera utječe, smanjenje emisija zbog primjene mjere i očekivani utjecaj na koncentracije.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0">
              <a:spcBef>
                <a:spcPct val="20000"/>
              </a:spcBef>
            </a:pPr>
            <a:endParaRPr lang="pl-PL" sz="2000" b="1" u="sng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72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376239" y="1362234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rgbClr val="1F497D"/>
                </a:solidFill>
              </a:rPr>
              <a:t>Obaveze izvješćivanja – vremenska crta</a:t>
            </a:r>
            <a:endParaRPr lang="pl-PL" sz="2400" b="1" dirty="0" smtClean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1" y="1811044"/>
            <a:ext cx="7414344" cy="4489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95779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14.2 PROVEDBENA ODLUKA EK 2011/850/EU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(IPR)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68674" y="1533545"/>
            <a:ext cx="8868793" cy="881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rgbClr val="1F497D"/>
                </a:solidFill>
              </a:rPr>
              <a:t>Europska Komisija je 12. prosinca 2011. godine donijela provedbenu Odluku </a:t>
            </a:r>
            <a:r>
              <a:rPr lang="pl-PL" sz="2400" b="1" dirty="0" smtClean="0">
                <a:solidFill>
                  <a:srgbClr val="1F497D"/>
                </a:solidFill>
              </a:rPr>
              <a:t>2011/850/EU</a:t>
            </a: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880" y="1969629"/>
            <a:ext cx="3544510" cy="3724195"/>
          </a:xfrm>
          <a:prstGeom prst="rect">
            <a:avLst/>
          </a:prstGeom>
        </p:spPr>
      </p:pic>
      <p:sp>
        <p:nvSpPr>
          <p:cNvPr id="12" name="Content Placeholder 8"/>
          <p:cNvSpPr>
            <a:spLocks/>
          </p:cNvSpPr>
          <p:nvPr/>
        </p:nvSpPr>
        <p:spPr bwMode="auto">
          <a:xfrm>
            <a:off x="566642" y="2295335"/>
            <a:ext cx="3792295" cy="227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 </a:t>
            </a:r>
            <a:r>
              <a:rPr lang="pl-PL" sz="2000" dirty="0">
                <a:solidFill>
                  <a:srgbClr val="0070C0"/>
                </a:solidFill>
              </a:rPr>
              <a:t>utvrđivanju pravila za provedbu Direktiva 2004/107/EZ i 2008/50/EZ Europskog parlamenta i Vijeća o obvezama država članica Europske Unije o izvješćivanju o procjeni i upravljanju kvalitetom zraka i uzajamnoj razmjeni informacija o mrežama i postajama, te mjerenjima kvalitete </a:t>
            </a:r>
            <a:r>
              <a:rPr lang="pl-PL" sz="2000" dirty="0" smtClean="0">
                <a:solidFill>
                  <a:srgbClr val="0070C0"/>
                </a:solidFill>
              </a:rPr>
              <a:t>zraka</a:t>
            </a:r>
          </a:p>
          <a:p>
            <a:pPr lvl="0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6239" y="5853118"/>
            <a:ext cx="8549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sz="1600" dirty="0">
                <a:solidFill>
                  <a:srgbClr val="0070C0"/>
                </a:solidFill>
                <a:hlinkClick r:id="rId5"/>
              </a:rPr>
              <a:t>http://</a:t>
            </a:r>
            <a:r>
              <a:rPr lang="hr-BA" sz="1600" dirty="0" smtClean="0">
                <a:solidFill>
                  <a:srgbClr val="0070C0"/>
                </a:solidFill>
                <a:hlinkClick r:id="rId5"/>
              </a:rPr>
              <a:t>eur-lex.europa.eu/LexUriServ/LexUriServ.do?uri=OJ:L:2011:335:0086:0106:EN:PDF</a:t>
            </a:r>
            <a:endParaRPr lang="hr-BA" sz="1600" dirty="0" smtClean="0">
              <a:solidFill>
                <a:srgbClr val="0070C0"/>
              </a:solidFill>
            </a:endParaRPr>
          </a:p>
          <a:p>
            <a:endParaRPr lang="hr-BA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49636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14.2 PROVEDBENA ODLUKA EK 2011/850/EU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(IPR)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rgbClr val="1F497D"/>
                </a:solidFill>
              </a:rPr>
              <a:t>Odluka 2011/850/EU također poznata i kao Implementing Provisions on Reporting (IPR) zamijenila je tri dotadašnje odluke o izvješćivanju o kvaliteti zraka: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Odluku </a:t>
            </a:r>
            <a:r>
              <a:rPr lang="pl-PL" sz="2000" b="1" dirty="0">
                <a:solidFill>
                  <a:srgbClr val="0070C0"/>
                </a:solidFill>
              </a:rPr>
              <a:t>Vijeća 97/101/EZ </a:t>
            </a:r>
            <a:r>
              <a:rPr lang="pl-PL" sz="2000" dirty="0">
                <a:solidFill>
                  <a:srgbClr val="0070C0"/>
                </a:solidFill>
              </a:rPr>
              <a:t>o uspostavljanju uzajamne </a:t>
            </a:r>
            <a:r>
              <a:rPr lang="pl-PL" sz="2000" b="1" dirty="0">
                <a:solidFill>
                  <a:srgbClr val="0070C0"/>
                </a:solidFill>
              </a:rPr>
              <a:t>razmjene informacija</a:t>
            </a:r>
            <a:r>
              <a:rPr lang="pl-PL" sz="2000" dirty="0">
                <a:solidFill>
                  <a:srgbClr val="0070C0"/>
                </a:solidFill>
              </a:rPr>
              <a:t> i podataka iz mreža i pojedinačnih postaja za mjerenje onečišćenja zraka, 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Odluku </a:t>
            </a:r>
            <a:r>
              <a:rPr lang="pl-PL" sz="2000" b="1" dirty="0">
                <a:solidFill>
                  <a:srgbClr val="0070C0"/>
                </a:solidFill>
              </a:rPr>
              <a:t>Komisije 2004/224/EZ </a:t>
            </a:r>
            <a:r>
              <a:rPr lang="pl-PL" sz="2000" dirty="0">
                <a:solidFill>
                  <a:srgbClr val="0070C0"/>
                </a:solidFill>
              </a:rPr>
              <a:t>o utvrđivanju postupaka za podnošenje informacija o </a:t>
            </a:r>
            <a:r>
              <a:rPr lang="pl-PL" sz="2000" b="1" dirty="0">
                <a:solidFill>
                  <a:srgbClr val="0070C0"/>
                </a:solidFill>
              </a:rPr>
              <a:t>planovima ili programima </a:t>
            </a:r>
            <a:r>
              <a:rPr lang="pl-PL" sz="2000" dirty="0">
                <a:solidFill>
                  <a:srgbClr val="0070C0"/>
                </a:solidFill>
              </a:rPr>
              <a:t>u vezi s graničnim vrijednostima određenih onečišćujućih tvari u zraku i 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Odluku </a:t>
            </a:r>
            <a:r>
              <a:rPr lang="pl-PL" sz="2000" b="1" dirty="0">
                <a:solidFill>
                  <a:srgbClr val="0070C0"/>
                </a:solidFill>
              </a:rPr>
              <a:t>Komisije 2004/461/EZ</a:t>
            </a:r>
            <a:r>
              <a:rPr lang="pl-PL" sz="2000" dirty="0">
                <a:solidFill>
                  <a:srgbClr val="0070C0"/>
                </a:solidFill>
              </a:rPr>
              <a:t> o utvrđivanju </a:t>
            </a:r>
            <a:r>
              <a:rPr lang="pl-PL" sz="2000" b="1" dirty="0">
                <a:solidFill>
                  <a:srgbClr val="0070C0"/>
                </a:solidFill>
              </a:rPr>
              <a:t>upitnika</a:t>
            </a:r>
            <a:r>
              <a:rPr lang="pl-PL" sz="2000" dirty="0">
                <a:solidFill>
                  <a:srgbClr val="0070C0"/>
                </a:solidFill>
              </a:rPr>
              <a:t> za podnošenje godišnjeg izvješća o procjeni kvalitete </a:t>
            </a:r>
            <a:r>
              <a:rPr lang="pl-PL" sz="2000" dirty="0" smtClean="0">
                <a:solidFill>
                  <a:srgbClr val="0070C0"/>
                </a:solidFill>
              </a:rPr>
              <a:t>zraka.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Odluka 2011/850/EU</a:t>
            </a:r>
            <a:r>
              <a:rPr lang="pl-PL" sz="2000" dirty="0">
                <a:solidFill>
                  <a:srgbClr val="0070C0"/>
                </a:solidFill>
              </a:rPr>
              <a:t>, </a:t>
            </a:r>
            <a:r>
              <a:rPr lang="pl-PL" sz="2000" dirty="0" smtClean="0">
                <a:solidFill>
                  <a:srgbClr val="0070C0"/>
                </a:solidFill>
              </a:rPr>
              <a:t>primjenjuje se (</a:t>
            </a:r>
            <a:r>
              <a:rPr lang="pl-PL" sz="2000" dirty="0">
                <a:solidFill>
                  <a:srgbClr val="0070C0"/>
                </a:solidFill>
              </a:rPr>
              <a:t>stupila na snagu)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b="1" dirty="0">
                <a:solidFill>
                  <a:srgbClr val="0070C0"/>
                </a:solidFill>
              </a:rPr>
              <a:t>od 1. siječnja 2014. </a:t>
            </a:r>
            <a:r>
              <a:rPr lang="pl-PL" sz="2000" dirty="0" smtClean="0">
                <a:solidFill>
                  <a:srgbClr val="0070C0"/>
                </a:solidFill>
              </a:rPr>
              <a:t>Drugim </a:t>
            </a:r>
            <a:r>
              <a:rPr lang="pl-PL" sz="2000" dirty="0">
                <a:solidFill>
                  <a:srgbClr val="0070C0"/>
                </a:solidFill>
              </a:rPr>
              <a:t>riječima, </a:t>
            </a:r>
            <a:r>
              <a:rPr lang="pl-PL" sz="2000" dirty="0" smtClean="0">
                <a:solidFill>
                  <a:srgbClr val="0070C0"/>
                </a:solidFill>
              </a:rPr>
              <a:t>primjenjuje se na informacije/podatke </a:t>
            </a:r>
            <a:r>
              <a:rPr lang="pl-PL" sz="2000" dirty="0">
                <a:solidFill>
                  <a:srgbClr val="0070C0"/>
                </a:solidFill>
              </a:rPr>
              <a:t>o </a:t>
            </a:r>
            <a:r>
              <a:rPr lang="pl-PL" sz="2000" dirty="0" smtClean="0">
                <a:solidFill>
                  <a:srgbClr val="0070C0"/>
                </a:solidFill>
              </a:rPr>
              <a:t>kvaliteti zraka </a:t>
            </a:r>
            <a:r>
              <a:rPr lang="pl-PL" sz="2000" dirty="0">
                <a:solidFill>
                  <a:srgbClr val="0070C0"/>
                </a:solidFill>
              </a:rPr>
              <a:t>koje su države članice prikupile od siječnja </a:t>
            </a:r>
            <a:r>
              <a:rPr lang="pl-PL" sz="2000" dirty="0" smtClean="0">
                <a:solidFill>
                  <a:srgbClr val="0070C0"/>
                </a:solidFill>
              </a:rPr>
              <a:t>2013. </a:t>
            </a:r>
            <a:r>
              <a:rPr lang="pl-PL" sz="2000" dirty="0">
                <a:solidFill>
                  <a:srgbClr val="0070C0"/>
                </a:solidFill>
              </a:rPr>
              <a:t>godine.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8939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14.2 PROVEDBENA ODLUKA EK 2011/850/EU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(IPR)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42043" y="1533546"/>
            <a:ext cx="8678107" cy="454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rgbClr val="1F497D"/>
                </a:solidFill>
              </a:rPr>
              <a:t>IPR je propisala novi mehanizam izvještavanja, </a:t>
            </a:r>
            <a:r>
              <a:rPr lang="pl-PL" sz="2400" b="1" dirty="0" smtClean="0">
                <a:solidFill>
                  <a:srgbClr val="1F497D"/>
                </a:solidFill>
              </a:rPr>
              <a:t>e-reporting, ažurniji i moderniji u odnosu na dotadašnje načine izvještavanja (DEM, AQ Questionnaire, NRT-data, Plans &amp; Programs):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 smtClean="0">
                <a:solidFill>
                  <a:srgbClr val="0070C0"/>
                </a:solidFill>
              </a:rPr>
              <a:t>Radi </a:t>
            </a:r>
            <a:r>
              <a:rPr lang="pl-PL" sz="2000" b="1" dirty="0">
                <a:solidFill>
                  <a:srgbClr val="0070C0"/>
                </a:solidFill>
              </a:rPr>
              <a:t>racionalizacije</a:t>
            </a:r>
            <a:r>
              <a:rPr lang="pl-PL" sz="2000" dirty="0">
                <a:solidFill>
                  <a:srgbClr val="0070C0"/>
                </a:solidFill>
              </a:rPr>
              <a:t> količine informacija koje se objavljuju, </a:t>
            </a:r>
            <a:r>
              <a:rPr lang="pl-PL" sz="2000" b="1" dirty="0">
                <a:solidFill>
                  <a:srgbClr val="0070C0"/>
                </a:solidFill>
              </a:rPr>
              <a:t>povećanja koristi od tih informacija </a:t>
            </a:r>
            <a:r>
              <a:rPr lang="pl-PL" sz="2000" dirty="0">
                <a:solidFill>
                  <a:srgbClr val="0070C0"/>
                </a:solidFill>
              </a:rPr>
              <a:t>te </a:t>
            </a:r>
            <a:r>
              <a:rPr lang="pl-PL" sz="2000" b="1" dirty="0">
                <a:solidFill>
                  <a:srgbClr val="0070C0"/>
                </a:solidFill>
              </a:rPr>
              <a:t>smanjenja administrativnog opterećenja</a:t>
            </a:r>
            <a:r>
              <a:rPr lang="pl-PL" sz="2000" dirty="0">
                <a:solidFill>
                  <a:srgbClr val="0070C0"/>
                </a:solidFill>
              </a:rPr>
              <a:t>, informacije moraju biti pripremljene i dostavljane u standardiziranom strojno čitljivom obliku (</a:t>
            </a:r>
            <a:r>
              <a:rPr lang="pl-PL" sz="2000" b="1" dirty="0">
                <a:solidFill>
                  <a:srgbClr val="0070C0"/>
                </a:solidFill>
              </a:rPr>
              <a:t>XML formatu</a:t>
            </a:r>
            <a:r>
              <a:rPr lang="pl-PL" sz="2000" dirty="0">
                <a:solidFill>
                  <a:srgbClr val="0070C0"/>
                </a:solidFill>
              </a:rPr>
              <a:t>) i usklađene sa zahtjevima Direktive </a:t>
            </a:r>
            <a:r>
              <a:rPr lang="pl-PL" sz="2000" b="1" dirty="0">
                <a:solidFill>
                  <a:srgbClr val="0070C0"/>
                </a:solidFill>
              </a:rPr>
              <a:t>2007/2/EZ </a:t>
            </a:r>
            <a:r>
              <a:rPr lang="pl-PL" sz="2000" dirty="0">
                <a:solidFill>
                  <a:srgbClr val="0070C0"/>
                </a:solidFill>
              </a:rPr>
              <a:t>o uspostavljanju Infrastrukture za prostorne informacije u Europskoj zajednici (</a:t>
            </a:r>
            <a:r>
              <a:rPr lang="pl-PL" sz="2000" b="1" dirty="0">
                <a:solidFill>
                  <a:srgbClr val="0070C0"/>
                </a:solidFill>
              </a:rPr>
              <a:t>INSPIRE</a:t>
            </a:r>
            <a:r>
              <a:rPr lang="pl-PL" sz="2000" dirty="0">
                <a:solidFill>
                  <a:srgbClr val="0070C0"/>
                </a:solidFill>
              </a:rPr>
              <a:t>)., 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>
                <a:solidFill>
                  <a:srgbClr val="0070C0"/>
                </a:solidFill>
              </a:rPr>
              <a:t>Informacije se dostavljaju </a:t>
            </a:r>
            <a:r>
              <a:rPr lang="pl-PL" sz="2000" dirty="0" smtClean="0">
                <a:solidFill>
                  <a:srgbClr val="0070C0"/>
                </a:solidFill>
              </a:rPr>
              <a:t>u </a:t>
            </a:r>
            <a:r>
              <a:rPr lang="pl-PL" sz="2000" b="1" dirty="0">
                <a:solidFill>
                  <a:srgbClr val="0070C0"/>
                </a:solidFill>
              </a:rPr>
              <a:t>EIONET Central Data Repository (CDR)</a:t>
            </a:r>
            <a:r>
              <a:rPr lang="pl-PL" sz="2000" dirty="0">
                <a:solidFill>
                  <a:srgbClr val="0070C0"/>
                </a:solidFill>
              </a:rPr>
              <a:t> kojem se može pristupiti i putem </a:t>
            </a:r>
            <a:r>
              <a:rPr lang="pl-PL" sz="2000" b="1" dirty="0">
                <a:solidFill>
                  <a:srgbClr val="0070C0"/>
                </a:solidFill>
              </a:rPr>
              <a:t>AQ Portala </a:t>
            </a:r>
            <a:r>
              <a:rPr lang="pl-PL" sz="2000" dirty="0">
                <a:solidFill>
                  <a:srgbClr val="0070C0"/>
                </a:solidFill>
              </a:rPr>
              <a:t>uspostavljenog od EK, a kojega održava i </a:t>
            </a:r>
            <a:r>
              <a:rPr lang="pl-PL" sz="2000" dirty="0" smtClean="0">
                <a:solidFill>
                  <a:srgbClr val="0070C0"/>
                </a:solidFill>
              </a:rPr>
              <a:t>vodi Europska okolišna agencija (</a:t>
            </a:r>
            <a:r>
              <a:rPr lang="pl-PL" sz="2000" b="1" dirty="0" smtClean="0">
                <a:solidFill>
                  <a:srgbClr val="0070C0"/>
                </a:solidFill>
              </a:rPr>
              <a:t>EEA)</a:t>
            </a:r>
            <a:r>
              <a:rPr lang="pl-PL" sz="2000" dirty="0" smtClean="0">
                <a:solidFill>
                  <a:srgbClr val="0070C0"/>
                </a:solidFill>
              </a:rPr>
              <a:t>. </a:t>
            </a:r>
            <a:r>
              <a:rPr lang="pl-PL" sz="2000" dirty="0">
                <a:solidFill>
                  <a:srgbClr val="0070C0"/>
                </a:solidFill>
              </a:rPr>
              <a:t>Na portalu se nalaze sve novosti, smjernice i upute vezane uz e-reporting.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2081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TEMA </a:t>
            </a:r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14: Dostava podataka o kvaliteti zraka u EEA/EIONET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931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</a:t>
            </a:r>
            <a:r>
              <a:rPr lang="hr-HR" sz="2800" b="1" dirty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14.2 PROVEDBENA ODLUKA EK 2011/850/EU </a:t>
            </a:r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(IPR)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77553" y="1362235"/>
            <a:ext cx="8851037" cy="460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Nadležno tijelo za provedbu Odluke Komisije 2011/850/EU je Agencija koja za potrebe provedbe Odluke obavlja sljedeće poslove:</a:t>
            </a: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</a:t>
            </a:r>
            <a:r>
              <a:rPr lang="pl-PL" sz="2000" b="1" dirty="0">
                <a:solidFill>
                  <a:srgbClr val="0070C0"/>
                </a:solidFill>
              </a:rPr>
              <a:t>dostavlja informacije</a:t>
            </a:r>
            <a:r>
              <a:rPr lang="pl-PL" sz="2000" dirty="0">
                <a:solidFill>
                  <a:srgbClr val="0070C0"/>
                </a:solidFill>
              </a:rPr>
              <a:t> koje se koriste za uzajamnu razmjenu informacija i </a:t>
            </a:r>
            <a:r>
              <a:rPr lang="pl-PL" sz="2000" dirty="0" smtClean="0">
                <a:solidFill>
                  <a:srgbClr val="0070C0"/>
                </a:solidFill>
              </a:rPr>
              <a:t>izvješćivanje, </a:t>
            </a:r>
            <a:r>
              <a:rPr lang="pl-PL" sz="2000" dirty="0">
                <a:solidFill>
                  <a:srgbClr val="0070C0"/>
                </a:solidFill>
              </a:rPr>
              <a:t>u propisanim </a:t>
            </a:r>
            <a:r>
              <a:rPr lang="pl-PL" sz="2000" dirty="0" smtClean="0">
                <a:solidFill>
                  <a:srgbClr val="0070C0"/>
                </a:solidFill>
              </a:rPr>
              <a:t>rokovima, </a:t>
            </a:r>
            <a:r>
              <a:rPr lang="pl-PL" sz="2000" b="1" dirty="0" smtClean="0">
                <a:solidFill>
                  <a:srgbClr val="0070C0"/>
                </a:solidFill>
              </a:rPr>
              <a:t>u </a:t>
            </a:r>
            <a:r>
              <a:rPr lang="pl-PL" sz="2000" b="1" dirty="0">
                <a:solidFill>
                  <a:srgbClr val="0070C0"/>
                </a:solidFill>
              </a:rPr>
              <a:t>ime Republike Hrvatske u repozitorij </a:t>
            </a:r>
            <a:r>
              <a:rPr lang="pl-PL" sz="2000" b="1" dirty="0" smtClean="0">
                <a:solidFill>
                  <a:srgbClr val="0070C0"/>
                </a:solidFill>
              </a:rPr>
              <a:t>podataka</a:t>
            </a:r>
            <a:r>
              <a:rPr lang="pl-PL" sz="2000" dirty="0" smtClean="0">
                <a:solidFill>
                  <a:srgbClr val="0070C0"/>
                </a:solidFill>
              </a:rPr>
              <a:t>, </a:t>
            </a:r>
            <a:r>
              <a:rPr lang="pl-PL" sz="2000" dirty="0">
                <a:solidFill>
                  <a:srgbClr val="0070C0"/>
                </a:solidFill>
              </a:rPr>
              <a:t>uspostavljen od Europske komisije uz pomoć Europske agencije za zaštitu </a:t>
            </a:r>
            <a:r>
              <a:rPr lang="pl-PL" sz="2000" dirty="0" smtClean="0">
                <a:solidFill>
                  <a:srgbClr val="0070C0"/>
                </a:solidFill>
              </a:rPr>
              <a:t>okoliša</a:t>
            </a: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</a:t>
            </a:r>
            <a:r>
              <a:rPr lang="pl-PL" sz="2000" dirty="0">
                <a:solidFill>
                  <a:srgbClr val="0070C0"/>
                </a:solidFill>
              </a:rPr>
              <a:t>u slučaju </a:t>
            </a:r>
            <a:r>
              <a:rPr lang="pl-PL" sz="2000" b="1" dirty="0">
                <a:solidFill>
                  <a:srgbClr val="0070C0"/>
                </a:solidFill>
              </a:rPr>
              <a:t>ažuriranja </a:t>
            </a:r>
            <a:r>
              <a:rPr lang="pl-PL" sz="2000" b="1" dirty="0" smtClean="0">
                <a:solidFill>
                  <a:srgbClr val="0070C0"/>
                </a:solidFill>
              </a:rPr>
              <a:t>informacija</a:t>
            </a:r>
            <a:r>
              <a:rPr lang="pl-PL" sz="2000" dirty="0" smtClean="0">
                <a:solidFill>
                  <a:srgbClr val="0070C0"/>
                </a:solidFill>
              </a:rPr>
              <a:t>, </a:t>
            </a:r>
            <a:r>
              <a:rPr lang="pl-PL" sz="2000" dirty="0">
                <a:solidFill>
                  <a:srgbClr val="0070C0"/>
                </a:solidFill>
              </a:rPr>
              <a:t>obrazlaže razlike između ažuriranih i originalnih informacija i razloge za </a:t>
            </a:r>
            <a:r>
              <a:rPr lang="pl-PL" sz="2000" dirty="0" smtClean="0">
                <a:solidFill>
                  <a:srgbClr val="0070C0"/>
                </a:solidFill>
              </a:rPr>
              <a:t>ažuriranje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– obavještava Europsku komisiju </a:t>
            </a:r>
            <a:r>
              <a:rPr lang="pl-PL" sz="2000" b="1" dirty="0">
                <a:solidFill>
                  <a:srgbClr val="0070C0"/>
                </a:solidFill>
              </a:rPr>
              <a:t>odgovornim osobama</a:t>
            </a: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</a:t>
            </a:r>
            <a:r>
              <a:rPr lang="pl-PL" sz="2000" b="1" dirty="0" smtClean="0">
                <a:solidFill>
                  <a:srgbClr val="0070C0"/>
                </a:solidFill>
              </a:rPr>
              <a:t>objavljuje </a:t>
            </a:r>
            <a:r>
              <a:rPr lang="pl-PL" sz="2000" b="1" dirty="0">
                <a:solidFill>
                  <a:srgbClr val="0070C0"/>
                </a:solidFill>
              </a:rPr>
              <a:t>Upute </a:t>
            </a:r>
            <a:r>
              <a:rPr lang="pl-PL" sz="2000" dirty="0">
                <a:solidFill>
                  <a:srgbClr val="0070C0"/>
                </a:solidFill>
              </a:rPr>
              <a:t>Europske komisije za uzajamnu razmjenu informacija i izvješćivanje o kvaliteti zraka </a:t>
            </a:r>
            <a:r>
              <a:rPr lang="pl-PL" sz="2000" b="1" dirty="0">
                <a:solidFill>
                  <a:srgbClr val="0070C0"/>
                </a:solidFill>
              </a:rPr>
              <a:t>na svojim internetskim </a:t>
            </a:r>
            <a:r>
              <a:rPr lang="pl-PL" sz="2000" b="1" dirty="0" smtClean="0">
                <a:solidFill>
                  <a:srgbClr val="0070C0"/>
                </a:solidFill>
              </a:rPr>
              <a:t>stranicama</a:t>
            </a: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b="1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567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14.3 DOSTAVA PRELIMINARNIH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35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rgbClr val="1F497D"/>
                </a:solidFill>
              </a:rPr>
              <a:t>Kao preliminarni </a:t>
            </a:r>
            <a:r>
              <a:rPr lang="pl-PL" sz="2400" b="1" dirty="0">
                <a:solidFill>
                  <a:srgbClr val="1F497D"/>
                </a:solidFill>
              </a:rPr>
              <a:t>podaci u </a:t>
            </a:r>
            <a:r>
              <a:rPr lang="pl-PL" sz="2400" b="1" dirty="0" smtClean="0">
                <a:solidFill>
                  <a:srgbClr val="1F497D"/>
                </a:solidFill>
              </a:rPr>
              <a:t>EK/EEA dostavljaju se podaci B i C: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>
                <a:solidFill>
                  <a:srgbClr val="0070C0"/>
                </a:solidFill>
              </a:rPr>
              <a:t>Preliminarni podaci o zonama i aglomeracijama (B) </a:t>
            </a:r>
            <a:r>
              <a:rPr lang="pl-PL" sz="2000" dirty="0">
                <a:solidFill>
                  <a:srgbClr val="0070C0"/>
                </a:solidFill>
              </a:rPr>
              <a:t>– to su podaci o granicama i vrstama zona i aglomeracija koje su uspostavljene i u kojima će se u narednoj kalendarskoj godini vršiti procjena i upravljanje kvalitetom zraka – dostavljaju se </a:t>
            </a:r>
            <a:r>
              <a:rPr lang="pl-PL" sz="2000" dirty="0" smtClean="0">
                <a:solidFill>
                  <a:srgbClr val="0070C0"/>
                </a:solidFill>
              </a:rPr>
              <a:t>najkasnije do </a:t>
            </a:r>
            <a:r>
              <a:rPr lang="pl-PL" sz="2000" b="1" dirty="0">
                <a:solidFill>
                  <a:srgbClr val="0070C0"/>
                </a:solidFill>
              </a:rPr>
              <a:t>31. prosinca svake godine za sljedeću kalendarsku </a:t>
            </a:r>
            <a:r>
              <a:rPr lang="pl-PL" sz="2000" b="1" dirty="0" smtClean="0">
                <a:solidFill>
                  <a:srgbClr val="0070C0"/>
                </a:solidFill>
              </a:rPr>
              <a:t>godinu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Preliminarni </a:t>
            </a:r>
            <a:r>
              <a:rPr lang="pl-PL" sz="2000" b="1" dirty="0">
                <a:solidFill>
                  <a:srgbClr val="0070C0"/>
                </a:solidFill>
              </a:rPr>
              <a:t>podaci o </a:t>
            </a:r>
            <a:r>
              <a:rPr lang="pl-PL" sz="2000" b="1" dirty="0" smtClean="0">
                <a:solidFill>
                  <a:srgbClr val="0070C0"/>
                </a:solidFill>
              </a:rPr>
              <a:t>sustavu (režimu) </a:t>
            </a:r>
            <a:r>
              <a:rPr lang="pl-PL" sz="2000" b="1" dirty="0">
                <a:solidFill>
                  <a:srgbClr val="0070C0"/>
                </a:solidFill>
              </a:rPr>
              <a:t>procjene (C) </a:t>
            </a:r>
            <a:r>
              <a:rPr lang="pl-PL" sz="2000" dirty="0">
                <a:solidFill>
                  <a:srgbClr val="0070C0"/>
                </a:solidFill>
              </a:rPr>
              <a:t>– to su podaci o očekivanim razinama onečišćenosti u odnosu na gornje i donje pragove te </a:t>
            </a:r>
            <a:r>
              <a:rPr lang="pl-PL" sz="2000" dirty="0" smtClean="0">
                <a:solidFill>
                  <a:srgbClr val="0070C0"/>
                </a:solidFill>
              </a:rPr>
              <a:t>način na koji </a:t>
            </a:r>
            <a:r>
              <a:rPr lang="pl-PL" sz="2000" dirty="0">
                <a:solidFill>
                  <a:srgbClr val="0070C0"/>
                </a:solidFill>
              </a:rPr>
              <a:t>će se pratiti kvaliteta zraka u narednoj kalendarskoj godini za svaku onečišćujuću tvar unutar </a:t>
            </a:r>
            <a:r>
              <a:rPr lang="pl-PL" sz="2000" dirty="0" smtClean="0">
                <a:solidFill>
                  <a:srgbClr val="0070C0"/>
                </a:solidFill>
              </a:rPr>
              <a:t>pojedine zone i aglomeracije </a:t>
            </a:r>
            <a:r>
              <a:rPr lang="pl-PL" sz="2000" dirty="0">
                <a:solidFill>
                  <a:srgbClr val="0070C0"/>
                </a:solidFill>
              </a:rPr>
              <a:t>- dostavljaju se najkasnije </a:t>
            </a:r>
            <a:r>
              <a:rPr lang="pl-PL" sz="2000" dirty="0" smtClean="0">
                <a:solidFill>
                  <a:srgbClr val="0070C0"/>
                </a:solidFill>
              </a:rPr>
              <a:t>do </a:t>
            </a:r>
            <a:r>
              <a:rPr lang="pl-PL" sz="2000" b="1" dirty="0" smtClean="0">
                <a:solidFill>
                  <a:srgbClr val="0070C0"/>
                </a:solidFill>
              </a:rPr>
              <a:t>31</a:t>
            </a:r>
            <a:r>
              <a:rPr lang="pl-PL" sz="2000" b="1" dirty="0">
                <a:solidFill>
                  <a:srgbClr val="0070C0"/>
                </a:solidFill>
              </a:rPr>
              <a:t>. prosinca svake godine za sljedeću kalendarsku </a:t>
            </a:r>
            <a:r>
              <a:rPr lang="pl-PL" sz="2000" b="1" dirty="0" smtClean="0">
                <a:solidFill>
                  <a:srgbClr val="0070C0"/>
                </a:solidFill>
              </a:rPr>
              <a:t>godinu</a:t>
            </a: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6979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14.3 DOSTAVA PRELIMINARNIH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362235"/>
            <a:ext cx="8535880" cy="49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Članak </a:t>
            </a:r>
            <a:r>
              <a:rPr lang="pl-PL" sz="2000" dirty="0">
                <a:solidFill>
                  <a:srgbClr val="0070C0"/>
                </a:solidFill>
              </a:rPr>
              <a:t>7. Odluke </a:t>
            </a:r>
            <a:r>
              <a:rPr lang="pl-PL" sz="2000" dirty="0" smtClean="0">
                <a:solidFill>
                  <a:srgbClr val="0070C0"/>
                </a:solidFill>
              </a:rPr>
              <a:t>2011/850/EU </a:t>
            </a:r>
            <a:r>
              <a:rPr lang="pl-PL" sz="2000" dirty="0">
                <a:solidFill>
                  <a:srgbClr val="0070C0"/>
                </a:solidFill>
              </a:rPr>
              <a:t>navodi da će </a:t>
            </a:r>
            <a:r>
              <a:rPr lang="pl-PL" sz="2000" dirty="0" smtClean="0">
                <a:solidFill>
                  <a:srgbClr val="0070C0"/>
                </a:solidFill>
              </a:rPr>
              <a:t>države članice </a:t>
            </a:r>
            <a:r>
              <a:rPr lang="pl-PL" sz="2000" dirty="0">
                <a:solidFill>
                  <a:srgbClr val="0070C0"/>
                </a:solidFill>
              </a:rPr>
              <a:t>učiniti dostupnim informacije o </a:t>
            </a:r>
            <a:r>
              <a:rPr lang="pl-PL" sz="2000" b="1" dirty="0" smtClean="0">
                <a:solidFill>
                  <a:srgbClr val="0070C0"/>
                </a:solidFill>
              </a:rPr>
              <a:t>sustavu procjene </a:t>
            </a:r>
            <a:r>
              <a:rPr lang="pl-PL" sz="2000" dirty="0" smtClean="0">
                <a:solidFill>
                  <a:srgbClr val="0070C0"/>
                </a:solidFill>
              </a:rPr>
              <a:t>koji </a:t>
            </a:r>
            <a:r>
              <a:rPr lang="pl-PL" sz="2000" dirty="0">
                <a:solidFill>
                  <a:srgbClr val="0070C0"/>
                </a:solidFill>
              </a:rPr>
              <a:t>će se primjenjivati za svaku </a:t>
            </a:r>
            <a:r>
              <a:rPr lang="pl-PL" sz="2000" dirty="0" smtClean="0">
                <a:solidFill>
                  <a:srgbClr val="0070C0"/>
                </a:solidFill>
              </a:rPr>
              <a:t>zonu/aglomeraciju i onečišćujuću tvar </a:t>
            </a:r>
            <a:r>
              <a:rPr lang="pl-PL" sz="2000" dirty="0">
                <a:solidFill>
                  <a:srgbClr val="0070C0"/>
                </a:solidFill>
              </a:rPr>
              <a:t>u sljedećoj kalendarskoj </a:t>
            </a:r>
            <a:r>
              <a:rPr lang="pl-PL" sz="2000" dirty="0" smtClean="0">
                <a:solidFill>
                  <a:srgbClr val="0070C0"/>
                </a:solidFill>
              </a:rPr>
              <a:t>godini.</a:t>
            </a:r>
          </a:p>
          <a:p>
            <a:pPr lvl="0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Cilj sustava procjene </a:t>
            </a:r>
            <a:r>
              <a:rPr lang="hr-BA" sz="2000" dirty="0" smtClean="0">
                <a:solidFill>
                  <a:srgbClr val="0070C0"/>
                </a:solidFill>
              </a:rPr>
              <a:t>je usporedba razina onečišćenja s ciljevima zaštite okoliša (graničnim i ciljnim vrijednostima)  i na temelju tih razina uspostava razmjernog režima ili sustava procjene zbog budućeg upravljanja kvalitetom zraka. </a:t>
            </a:r>
          </a:p>
          <a:p>
            <a:pPr lvl="0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Sustav (režim) procjene može uključivati različite tipove procjene: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Fiksna mjerenja</a:t>
            </a:r>
            <a:endParaRPr lang="en-US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Indikativna mjerenja</a:t>
            </a:r>
            <a:endParaRPr lang="en-US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Modeliranje</a:t>
            </a:r>
            <a:endParaRPr lang="en-US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hr-BA" sz="2000" dirty="0" smtClean="0">
                <a:solidFill>
                  <a:srgbClr val="0070C0"/>
                </a:solidFill>
              </a:rPr>
              <a:t>Objektivnu procjenu</a:t>
            </a:r>
            <a:endParaRPr lang="en-US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ili njihovu kombinaciju</a:t>
            </a: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Odabir </a:t>
            </a:r>
            <a:r>
              <a:rPr lang="pl-PL" sz="2000" dirty="0">
                <a:solidFill>
                  <a:srgbClr val="0070C0"/>
                </a:solidFill>
              </a:rPr>
              <a:t>vrste procjene ovisit će o promatranim razinama </a:t>
            </a:r>
            <a:r>
              <a:rPr lang="pl-PL" sz="2000" dirty="0" smtClean="0">
                <a:solidFill>
                  <a:srgbClr val="0070C0"/>
                </a:solidFill>
              </a:rPr>
              <a:t>onečišćenosti </a:t>
            </a:r>
            <a:r>
              <a:rPr lang="pl-PL" sz="2000" dirty="0">
                <a:solidFill>
                  <a:srgbClr val="0070C0"/>
                </a:solidFill>
              </a:rPr>
              <a:t>u odnosu na </a:t>
            </a:r>
            <a:r>
              <a:rPr lang="pl-PL" sz="2000" dirty="0" smtClean="0">
                <a:solidFill>
                  <a:srgbClr val="0070C0"/>
                </a:solidFill>
              </a:rPr>
              <a:t>pragove procjene</a:t>
            </a: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5435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14.3 DOSTAVA PRELIMINARNIH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376239" y="1320254"/>
            <a:ext cx="8362950" cy="68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Opcije sustava (režima) </a:t>
            </a:r>
            <a:r>
              <a:rPr lang="pl-PL" sz="2000" dirty="0">
                <a:solidFill>
                  <a:srgbClr val="0070C0"/>
                </a:solidFill>
              </a:rPr>
              <a:t>procjene </a:t>
            </a:r>
            <a:r>
              <a:rPr lang="pl-PL" sz="2000" dirty="0" smtClean="0">
                <a:solidFill>
                  <a:srgbClr val="0070C0"/>
                </a:solidFill>
              </a:rPr>
              <a:t>koje su dozvoljene </a:t>
            </a:r>
            <a:r>
              <a:rPr lang="pl-PL" sz="2000" dirty="0">
                <a:solidFill>
                  <a:srgbClr val="0070C0"/>
                </a:solidFill>
              </a:rPr>
              <a:t>su na temelju preliminarne procjene razina onečišćujućih tvari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808410"/>
              </p:ext>
            </p:extLst>
          </p:nvPr>
        </p:nvGraphicFramePr>
        <p:xfrm>
          <a:off x="816791" y="2059582"/>
          <a:ext cx="7121445" cy="3950822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518137">
                  <a:extLst>
                    <a:ext uri="{9D8B030D-6E8A-4147-A177-3AD203B41FA5}">
                      <a16:colId xmlns="" xmlns:a16="http://schemas.microsoft.com/office/drawing/2014/main" val="761231646"/>
                    </a:ext>
                  </a:extLst>
                </a:gridCol>
                <a:gridCol w="1771015">
                  <a:extLst>
                    <a:ext uri="{9D8B030D-6E8A-4147-A177-3AD203B41FA5}">
                      <a16:colId xmlns="" xmlns:a16="http://schemas.microsoft.com/office/drawing/2014/main" val="2016335456"/>
                    </a:ext>
                  </a:extLst>
                </a:gridCol>
                <a:gridCol w="1681324">
                  <a:extLst>
                    <a:ext uri="{9D8B030D-6E8A-4147-A177-3AD203B41FA5}">
                      <a16:colId xmlns="" xmlns:a16="http://schemas.microsoft.com/office/drawing/2014/main" val="4011767904"/>
                    </a:ext>
                  </a:extLst>
                </a:gridCol>
                <a:gridCol w="2150969">
                  <a:extLst>
                    <a:ext uri="{9D8B030D-6E8A-4147-A177-3AD203B41FA5}">
                      <a16:colId xmlns="" xmlns:a16="http://schemas.microsoft.com/office/drawing/2014/main" val="1443296409"/>
                    </a:ext>
                  </a:extLst>
                </a:gridCol>
              </a:tblGrid>
              <a:tr h="2100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dirty="0" smtClean="0">
                          <a:effectLst/>
                        </a:rPr>
                        <a:t>Onečišćujuća tvar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dirty="0" smtClean="0">
                          <a:effectLst/>
                        </a:rPr>
                        <a:t>Razina onečišćenosti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dirty="0" smtClean="0">
                          <a:effectLst/>
                        </a:rPr>
                        <a:t>Promatrano razdoblje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dirty="0" smtClean="0">
                          <a:effectLst/>
                        </a:rPr>
                        <a:t>Sustav (režim) procjene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62595470"/>
                  </a:ext>
                </a:extLst>
              </a:tr>
              <a:tr h="8794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SO</a:t>
                      </a:r>
                      <a:r>
                        <a:rPr lang="pt-PT" sz="1100" baseline="-25000">
                          <a:effectLst/>
                        </a:rPr>
                        <a:t>2</a:t>
                      </a:r>
                      <a:r>
                        <a:rPr lang="pt-PT" sz="1100">
                          <a:effectLst/>
                        </a:rPr>
                        <a:t>, NO</a:t>
                      </a:r>
                      <a:r>
                        <a:rPr lang="pt-PT" sz="1100" baseline="-25000">
                          <a:effectLst/>
                        </a:rPr>
                        <a:t>2</a:t>
                      </a:r>
                      <a:r>
                        <a:rPr lang="pt-PT" sz="1100">
                          <a:effectLst/>
                        </a:rPr>
                        <a:t>, NO</a:t>
                      </a:r>
                      <a:r>
                        <a:rPr lang="pt-PT" sz="1100" baseline="-25000">
                          <a:effectLst/>
                        </a:rPr>
                        <a:t>x</a:t>
                      </a:r>
                      <a:r>
                        <a:rPr lang="pt-PT" sz="1100">
                          <a:effectLst/>
                        </a:rPr>
                        <a:t>, PM</a:t>
                      </a:r>
                      <a:r>
                        <a:rPr lang="pt-PT" sz="1100" baseline="-25000">
                          <a:effectLst/>
                        </a:rPr>
                        <a:t>10</a:t>
                      </a:r>
                      <a:r>
                        <a:rPr lang="pt-PT" sz="1100">
                          <a:effectLst/>
                        </a:rPr>
                        <a:t>, PM</a:t>
                      </a:r>
                      <a:r>
                        <a:rPr lang="pt-PT" sz="1100" baseline="-25000">
                          <a:effectLst/>
                        </a:rPr>
                        <a:t>2.5</a:t>
                      </a:r>
                      <a:r>
                        <a:rPr lang="pt-PT" sz="1100">
                          <a:effectLst/>
                        </a:rPr>
                        <a:t>, Pb, C</a:t>
                      </a:r>
                      <a:r>
                        <a:rPr lang="pt-PT" sz="1100" baseline="-25000">
                          <a:effectLst/>
                        </a:rPr>
                        <a:t>6</a:t>
                      </a:r>
                      <a:r>
                        <a:rPr lang="pt-PT" sz="1100">
                          <a:effectLst/>
                        </a:rPr>
                        <a:t>H</a:t>
                      </a:r>
                      <a:r>
                        <a:rPr lang="pt-PT" sz="1100" baseline="-25000">
                          <a:effectLst/>
                        </a:rPr>
                        <a:t>6</a:t>
                      </a:r>
                      <a:r>
                        <a:rPr lang="pt-PT" sz="1100">
                          <a:effectLst/>
                        </a:rPr>
                        <a:t>, CO</a:t>
                      </a:r>
                      <a:endParaRPr lang="hr-BA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As, Cd, Ni, BaP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dirty="0" smtClean="0">
                          <a:effectLst/>
                        </a:rPr>
                        <a:t>Razina onečišćenosti </a:t>
                      </a:r>
                      <a:r>
                        <a:rPr lang="en-GB" sz="1100" dirty="0" smtClean="0">
                          <a:effectLst/>
                        </a:rPr>
                        <a:t>&gt; </a:t>
                      </a:r>
                      <a:r>
                        <a:rPr lang="hr-BA" sz="1100" dirty="0" smtClean="0">
                          <a:effectLst/>
                        </a:rPr>
                        <a:t>GPP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dirty="0" smtClean="0">
                          <a:effectLst/>
                        </a:rPr>
                        <a:t>Najmanje tri godine od prethodnih pet godina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noProof="0" dirty="0" smtClean="0">
                          <a:effectLst/>
                        </a:rPr>
                        <a:t>Koristit će se fiksna mjerenja, eventualno dopunjena tehnikama modeliranja i/ili indikativnim mjerenjima.</a:t>
                      </a:r>
                      <a:endParaRPr lang="hr-BA" sz="1100" noProof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604908340"/>
                  </a:ext>
                </a:extLst>
              </a:tr>
              <a:tr h="8794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SO</a:t>
                      </a:r>
                      <a:r>
                        <a:rPr lang="pt-PT" sz="1100" baseline="-25000" dirty="0">
                          <a:effectLst/>
                        </a:rPr>
                        <a:t>2</a:t>
                      </a:r>
                      <a:r>
                        <a:rPr lang="pt-PT" sz="1100" dirty="0">
                          <a:effectLst/>
                        </a:rPr>
                        <a:t>, NO</a:t>
                      </a:r>
                      <a:r>
                        <a:rPr lang="pt-PT" sz="1100" baseline="-25000" dirty="0">
                          <a:effectLst/>
                        </a:rPr>
                        <a:t>2</a:t>
                      </a:r>
                      <a:r>
                        <a:rPr lang="pt-PT" sz="1100" dirty="0">
                          <a:effectLst/>
                        </a:rPr>
                        <a:t>, NO</a:t>
                      </a:r>
                      <a:r>
                        <a:rPr lang="pt-PT" sz="1100" baseline="-25000" dirty="0">
                          <a:effectLst/>
                        </a:rPr>
                        <a:t>x</a:t>
                      </a:r>
                      <a:r>
                        <a:rPr lang="pt-PT" sz="1100" dirty="0">
                          <a:effectLst/>
                        </a:rPr>
                        <a:t>, PM</a:t>
                      </a:r>
                      <a:r>
                        <a:rPr lang="pt-PT" sz="1100" baseline="-25000" dirty="0">
                          <a:effectLst/>
                        </a:rPr>
                        <a:t>10</a:t>
                      </a:r>
                      <a:r>
                        <a:rPr lang="pt-PT" sz="1100" dirty="0">
                          <a:effectLst/>
                        </a:rPr>
                        <a:t>, PM</a:t>
                      </a:r>
                      <a:r>
                        <a:rPr lang="pt-PT" sz="1100" baseline="-25000" dirty="0">
                          <a:effectLst/>
                        </a:rPr>
                        <a:t>2.5</a:t>
                      </a:r>
                      <a:r>
                        <a:rPr lang="pt-PT" sz="1100" dirty="0">
                          <a:effectLst/>
                        </a:rPr>
                        <a:t>, Pb, C</a:t>
                      </a:r>
                      <a:r>
                        <a:rPr lang="pt-PT" sz="1100" baseline="-25000" dirty="0">
                          <a:effectLst/>
                        </a:rPr>
                        <a:t>6</a:t>
                      </a:r>
                      <a:r>
                        <a:rPr lang="pt-PT" sz="1100" dirty="0">
                          <a:effectLst/>
                        </a:rPr>
                        <a:t>H</a:t>
                      </a:r>
                      <a:r>
                        <a:rPr lang="pt-PT" sz="1100" baseline="-25000" dirty="0">
                          <a:effectLst/>
                        </a:rPr>
                        <a:t>6</a:t>
                      </a:r>
                      <a:r>
                        <a:rPr lang="pt-PT" sz="1100" dirty="0">
                          <a:effectLst/>
                        </a:rPr>
                        <a:t>, CO</a:t>
                      </a:r>
                      <a:endParaRPr lang="hr-BA" sz="1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As, Cd, Ni, BaP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dirty="0" smtClean="0">
                          <a:effectLst/>
                        </a:rPr>
                        <a:t>Razina onečišćenosti </a:t>
                      </a:r>
                      <a:r>
                        <a:rPr lang="en-GB" sz="1100" dirty="0" smtClean="0">
                          <a:effectLst/>
                          <a:sym typeface="Symbol" panose="05050102010706020507" pitchFamily="18" charset="2"/>
                        </a:rPr>
                        <a:t></a:t>
                      </a:r>
                      <a:r>
                        <a:rPr lang="en-GB" sz="1100" dirty="0" smtClean="0">
                          <a:effectLst/>
                        </a:rPr>
                        <a:t> </a:t>
                      </a:r>
                      <a:r>
                        <a:rPr lang="hr-BA" sz="1100" dirty="0" smtClean="0">
                          <a:effectLst/>
                        </a:rPr>
                        <a:t>GPP</a:t>
                      </a:r>
                      <a:r>
                        <a:rPr lang="en-GB" sz="1100" dirty="0" smtClean="0">
                          <a:effectLst/>
                        </a:rPr>
                        <a:t> </a:t>
                      </a:r>
                      <a:r>
                        <a:rPr lang="hr-BA" sz="1100" dirty="0" smtClean="0">
                          <a:effectLst/>
                        </a:rPr>
                        <a:t>i</a:t>
                      </a:r>
                      <a:r>
                        <a:rPr lang="en-GB" sz="1100" dirty="0" smtClean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</a:rPr>
                        <a:t>&gt; </a:t>
                      </a:r>
                      <a:r>
                        <a:rPr lang="hr-BA" sz="1100" dirty="0" smtClean="0">
                          <a:effectLst/>
                        </a:rPr>
                        <a:t>DPP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dirty="0" smtClean="0">
                          <a:effectLst/>
                        </a:rPr>
                        <a:t>Najmanje tri godine od prethodnih pet godina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noProof="0" dirty="0" smtClean="0">
                          <a:effectLst/>
                        </a:rPr>
                        <a:t>Fiksna mjerenja mogu se kombinirati s tehnikama modeliranja i/ili indikativnim mjerenjima.</a:t>
                      </a:r>
                      <a:endParaRPr lang="hr-BA" sz="1100" noProof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631488570"/>
                  </a:ext>
                </a:extLst>
              </a:tr>
              <a:tr h="1102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SO</a:t>
                      </a:r>
                      <a:r>
                        <a:rPr lang="pt-PT" sz="1100" baseline="-25000">
                          <a:effectLst/>
                        </a:rPr>
                        <a:t>2</a:t>
                      </a:r>
                      <a:r>
                        <a:rPr lang="pt-PT" sz="1100">
                          <a:effectLst/>
                        </a:rPr>
                        <a:t>, NO</a:t>
                      </a:r>
                      <a:r>
                        <a:rPr lang="pt-PT" sz="1100" baseline="-25000">
                          <a:effectLst/>
                        </a:rPr>
                        <a:t>2</a:t>
                      </a:r>
                      <a:r>
                        <a:rPr lang="pt-PT" sz="1100">
                          <a:effectLst/>
                        </a:rPr>
                        <a:t>, NO</a:t>
                      </a:r>
                      <a:r>
                        <a:rPr lang="pt-PT" sz="1100" baseline="-25000">
                          <a:effectLst/>
                        </a:rPr>
                        <a:t>x</a:t>
                      </a:r>
                      <a:r>
                        <a:rPr lang="pt-PT" sz="1100">
                          <a:effectLst/>
                        </a:rPr>
                        <a:t>, PM</a:t>
                      </a:r>
                      <a:r>
                        <a:rPr lang="pt-PT" sz="1100" baseline="-25000">
                          <a:effectLst/>
                        </a:rPr>
                        <a:t>10</a:t>
                      </a:r>
                      <a:r>
                        <a:rPr lang="pt-PT" sz="1100">
                          <a:effectLst/>
                        </a:rPr>
                        <a:t>, PM</a:t>
                      </a:r>
                      <a:r>
                        <a:rPr lang="pt-PT" sz="1100" baseline="-25000">
                          <a:effectLst/>
                        </a:rPr>
                        <a:t>2.5</a:t>
                      </a:r>
                      <a:r>
                        <a:rPr lang="pt-PT" sz="1100">
                          <a:effectLst/>
                        </a:rPr>
                        <a:t>, Pb, C</a:t>
                      </a:r>
                      <a:r>
                        <a:rPr lang="pt-PT" sz="1100" baseline="-25000">
                          <a:effectLst/>
                        </a:rPr>
                        <a:t>6</a:t>
                      </a:r>
                      <a:r>
                        <a:rPr lang="pt-PT" sz="1100">
                          <a:effectLst/>
                        </a:rPr>
                        <a:t>H</a:t>
                      </a:r>
                      <a:r>
                        <a:rPr lang="pt-PT" sz="1100" baseline="-25000">
                          <a:effectLst/>
                        </a:rPr>
                        <a:t>6</a:t>
                      </a:r>
                      <a:r>
                        <a:rPr lang="pt-PT" sz="1100">
                          <a:effectLst/>
                        </a:rPr>
                        <a:t>, CO</a:t>
                      </a:r>
                      <a:endParaRPr lang="hr-BA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As, Cd, Ni, BaP</a:t>
                      </a:r>
                      <a:endParaRPr lang="hr-BA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dirty="0" smtClean="0">
                          <a:effectLst/>
                        </a:rPr>
                        <a:t>Razina onečišćenosti</a:t>
                      </a:r>
                      <a:r>
                        <a:rPr lang="en-GB" sz="1100" dirty="0" smtClean="0">
                          <a:effectLst/>
                        </a:rPr>
                        <a:t> </a:t>
                      </a:r>
                      <a:r>
                        <a:rPr lang="en-GB" sz="1100" dirty="0">
                          <a:effectLst/>
                          <a:sym typeface="Symbol" panose="05050102010706020507" pitchFamily="18" charset="2"/>
                        </a:rPr>
                        <a:t>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hr-BA" sz="1100" dirty="0" smtClean="0">
                          <a:effectLst/>
                        </a:rPr>
                        <a:t>DPP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dirty="0" smtClean="0">
                          <a:effectLst/>
                        </a:rPr>
                        <a:t>Najmanje tri godine od prethodnih pet godina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noProof="0" dirty="0" smtClean="0">
                          <a:effectLst/>
                        </a:rPr>
                        <a:t>Dovoljne su tehnike modeliranja ili tehnike objektivnih procjena.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650808"/>
                  </a:ext>
                </a:extLst>
              </a:tr>
              <a:tr h="8794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O</a:t>
                      </a:r>
                      <a:r>
                        <a:rPr lang="en-GB" sz="1100" baseline="-25000">
                          <a:effectLst/>
                        </a:rPr>
                        <a:t>3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dirty="0" smtClean="0">
                          <a:effectLst/>
                        </a:rPr>
                        <a:t>Razina onečišćenosti </a:t>
                      </a:r>
                      <a:r>
                        <a:rPr lang="en-GB" sz="1100" dirty="0" smtClean="0">
                          <a:effectLst/>
                        </a:rPr>
                        <a:t>&gt; </a:t>
                      </a:r>
                      <a:r>
                        <a:rPr lang="hr-BA" sz="1100" dirty="0" smtClean="0">
                          <a:effectLst/>
                        </a:rPr>
                        <a:t>DC</a:t>
                      </a:r>
                      <a:r>
                        <a:rPr lang="en-GB" sz="1100" dirty="0" smtClean="0">
                          <a:effectLst/>
                        </a:rPr>
                        <a:t> 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noProof="0" dirty="0" smtClean="0">
                          <a:effectLst/>
                        </a:rPr>
                        <a:t>Bilo koja od prethodnih pet godina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BA" sz="1100" noProof="0" dirty="0" smtClean="0">
                          <a:effectLst/>
                        </a:rPr>
                        <a:t>Koristit će se fiksna mjerenja, eventualno dopunjena tehnikama modeliranja i/ili indikativnim mjerenjima.</a:t>
                      </a:r>
                      <a:endParaRPr lang="hr-BA" sz="1100" noProof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63656993"/>
                  </a:ext>
                </a:extLst>
              </a:tr>
            </a:tbl>
          </a:graphicData>
        </a:graphic>
      </p:graphicFrame>
      <p:sp>
        <p:nvSpPr>
          <p:cNvPr id="12" name="Content Placeholder 8"/>
          <p:cNvSpPr>
            <a:spLocks/>
          </p:cNvSpPr>
          <p:nvPr/>
        </p:nvSpPr>
        <p:spPr bwMode="auto">
          <a:xfrm>
            <a:off x="816791" y="5986608"/>
            <a:ext cx="6764739" cy="36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ct val="20000"/>
              </a:spcBef>
            </a:pPr>
            <a:r>
              <a:rPr lang="pl-PL" dirty="0">
                <a:solidFill>
                  <a:srgbClr val="0070C0"/>
                </a:solidFill>
              </a:rPr>
              <a:t>GPP: gornji prag procjene; DPP: donji prag procjene; DC: dugoročni cilj</a:t>
            </a:r>
          </a:p>
        </p:txBody>
      </p:sp>
    </p:spTree>
    <p:extLst>
      <p:ext uri="{BB962C8B-B14F-4D97-AF65-F5344CB8AC3E}">
        <p14:creationId xmlns:p14="http://schemas.microsoft.com/office/powerpoint/2010/main" val="3139669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14.3 DOSTAVA PRELIMINARNIH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88777" y="1295400"/>
            <a:ext cx="8984202" cy="197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Procijenjuju </a:t>
            </a:r>
            <a:r>
              <a:rPr lang="pl-PL" sz="2000" dirty="0">
                <a:solidFill>
                  <a:srgbClr val="0070C0"/>
                </a:solidFill>
              </a:rPr>
              <a:t>se razine onečišćenosti u odnosu na gornje i donje pragove procjene i metoda kojom će se davati </a:t>
            </a:r>
            <a:r>
              <a:rPr lang="pl-PL" sz="2000" dirty="0" smtClean="0">
                <a:solidFill>
                  <a:srgbClr val="0070C0"/>
                </a:solidFill>
              </a:rPr>
              <a:t>ocjena.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Podaci su slični podacima za službenu </a:t>
            </a:r>
            <a:r>
              <a:rPr lang="pl-PL" sz="2000" dirty="0">
                <a:solidFill>
                  <a:srgbClr val="0070C0"/>
                </a:solidFill>
              </a:rPr>
              <a:t>dostavu (</a:t>
            </a:r>
            <a:r>
              <a:rPr lang="pl-PL" sz="2000" dirty="0" smtClean="0">
                <a:solidFill>
                  <a:srgbClr val="0070C0"/>
                </a:solidFill>
              </a:rPr>
              <a:t>podaci C iz rujanu za prethodnu godinu) – potrebno ih je ažurirati zbog npr. uvođenja novog mjernog mjesta na novoj ili već postojećoj postaji - u tom slučaju potrebno je dostaviti i ažurirane metapodatke (podaci D) da bi se mogli slati i UTD podaci sa novih mjernih mjesta</a:t>
            </a: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6" y="3250513"/>
            <a:ext cx="8119449" cy="266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962" y="5989596"/>
            <a:ext cx="42100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2102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14.3 DOSTAVA PRELIMINARNIH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75208" y="1313037"/>
            <a:ext cx="8379176" cy="67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Na portalu HAOP-a Kvaliteta zraka u RH označeni su sa: Promatrani </a:t>
            </a:r>
            <a:r>
              <a:rPr lang="pl-PL" sz="2000" dirty="0">
                <a:solidFill>
                  <a:srgbClr val="0070C0"/>
                </a:solidFill>
              </a:rPr>
              <a:t>podaci rezultat su procjene za slijedeću godinu te </a:t>
            </a:r>
            <a:r>
              <a:rPr lang="pl-PL" sz="2000" dirty="0" smtClean="0">
                <a:solidFill>
                  <a:srgbClr val="0070C0"/>
                </a:solidFill>
              </a:rPr>
              <a:t>su podložni izmjenama</a:t>
            </a:r>
            <a:endParaRPr lang="pl-PL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56443" y="1984953"/>
            <a:ext cx="6835806" cy="4330065"/>
            <a:chOff x="1112150" y="2277377"/>
            <a:chExt cx="6274072" cy="40236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150" y="2277377"/>
              <a:ext cx="6274072" cy="402364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024761" y="3160450"/>
              <a:ext cx="2343705" cy="257453"/>
            </a:xfrm>
            <a:prstGeom prst="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BA"/>
            </a:p>
          </p:txBody>
        </p:sp>
      </p:grpSp>
    </p:spTree>
    <p:extLst>
      <p:ext uri="{BB962C8B-B14F-4D97-AF65-F5344CB8AC3E}">
        <p14:creationId xmlns:p14="http://schemas.microsoft.com/office/powerpoint/2010/main" val="24816805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44109" y="1684465"/>
            <a:ext cx="8615964" cy="375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b="1" dirty="0">
                <a:solidFill>
                  <a:srgbClr val="0070C0"/>
                </a:solidFill>
              </a:rPr>
              <a:t>Službeni podaci o kvaliteti </a:t>
            </a:r>
            <a:r>
              <a:rPr lang="pl-PL" sz="2000" b="1" dirty="0" smtClean="0">
                <a:solidFill>
                  <a:srgbClr val="0070C0"/>
                </a:solidFill>
              </a:rPr>
              <a:t>zraka koji se </a:t>
            </a:r>
            <a:r>
              <a:rPr lang="pl-PL" sz="2000" b="1" dirty="0">
                <a:solidFill>
                  <a:srgbClr val="0070C0"/>
                </a:solidFill>
              </a:rPr>
              <a:t>dostavljaju </a:t>
            </a:r>
            <a:r>
              <a:rPr lang="pl-PL" sz="2000" b="1" dirty="0" smtClean="0">
                <a:solidFill>
                  <a:srgbClr val="0070C0"/>
                </a:solidFill>
              </a:rPr>
              <a:t>najkasnije </a:t>
            </a:r>
            <a:r>
              <a:rPr lang="pl-PL" sz="2000" b="1" dirty="0">
                <a:solidFill>
                  <a:srgbClr val="0070C0"/>
                </a:solidFill>
              </a:rPr>
              <a:t>30. rujna svake godine za proteklu kalendarsku </a:t>
            </a:r>
            <a:r>
              <a:rPr lang="pl-PL" sz="2000" b="1" dirty="0" smtClean="0">
                <a:solidFill>
                  <a:srgbClr val="0070C0"/>
                </a:solidFill>
              </a:rPr>
              <a:t>godinu:</a:t>
            </a:r>
            <a:endParaRPr lang="pl-PL" sz="2000" b="1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>
                <a:solidFill>
                  <a:srgbClr val="0070C0"/>
                </a:solidFill>
              </a:rPr>
              <a:t>Podaci o zonama i aglomeracijama (B)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 smtClean="0">
                <a:solidFill>
                  <a:srgbClr val="0070C0"/>
                </a:solidFill>
              </a:rPr>
              <a:t>Podaci </a:t>
            </a:r>
            <a:r>
              <a:rPr lang="pl-PL" sz="2000" dirty="0">
                <a:solidFill>
                  <a:srgbClr val="0070C0"/>
                </a:solidFill>
              </a:rPr>
              <a:t>o sustavu procjene (C)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 smtClean="0">
                <a:solidFill>
                  <a:srgbClr val="0070C0"/>
                </a:solidFill>
              </a:rPr>
              <a:t>Podaci </a:t>
            </a:r>
            <a:r>
              <a:rPr lang="pl-PL" sz="2000" dirty="0">
                <a:solidFill>
                  <a:srgbClr val="0070C0"/>
                </a:solidFill>
              </a:rPr>
              <a:t>o mrežama i postajama (meta podaci) (D)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 smtClean="0">
                <a:solidFill>
                  <a:srgbClr val="0070C0"/>
                </a:solidFill>
              </a:rPr>
              <a:t>Podaci </a:t>
            </a:r>
            <a:r>
              <a:rPr lang="pl-PL" sz="2000" dirty="0">
                <a:solidFill>
                  <a:srgbClr val="0070C0"/>
                </a:solidFill>
              </a:rPr>
              <a:t>o primijenjenim tehnikama modeliranja i/ili objektivne procjene (meta podaci) (D1b)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 smtClean="0">
                <a:solidFill>
                  <a:srgbClr val="0070C0"/>
                </a:solidFill>
              </a:rPr>
              <a:t>validirani </a:t>
            </a:r>
            <a:r>
              <a:rPr lang="pl-PL" sz="2000" dirty="0">
                <a:solidFill>
                  <a:srgbClr val="0070C0"/>
                </a:solidFill>
              </a:rPr>
              <a:t>podaci mjerenja (E1a</a:t>
            </a:r>
            <a:r>
              <a:rPr lang="pl-PL" sz="2000" dirty="0" smtClean="0">
                <a:solidFill>
                  <a:srgbClr val="0070C0"/>
                </a:solidFill>
              </a:rPr>
              <a:t>)</a:t>
            </a:r>
            <a:endParaRPr lang="pl-PL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 smtClean="0">
                <a:solidFill>
                  <a:srgbClr val="0070C0"/>
                </a:solidFill>
              </a:rPr>
              <a:t>podaci </a:t>
            </a:r>
            <a:r>
              <a:rPr lang="pl-PL" sz="2000" dirty="0">
                <a:solidFill>
                  <a:srgbClr val="0070C0"/>
                </a:solidFill>
              </a:rPr>
              <a:t>modeliranja (E1b) </a:t>
            </a:r>
            <a:r>
              <a:rPr lang="pl-PL" sz="2000" dirty="0" smtClean="0">
                <a:solidFill>
                  <a:srgbClr val="0070C0"/>
                </a:solidFill>
              </a:rPr>
              <a:t>(</a:t>
            </a:r>
            <a:r>
              <a:rPr lang="pl-PL" sz="2000" dirty="0">
                <a:solidFill>
                  <a:srgbClr val="0070C0"/>
                </a:solidFill>
              </a:rPr>
              <a:t>ako ih ima)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dirty="0" smtClean="0">
                <a:solidFill>
                  <a:srgbClr val="0070C0"/>
                </a:solidFill>
              </a:rPr>
              <a:t>Ocjena </a:t>
            </a:r>
            <a:r>
              <a:rPr lang="pl-PL" sz="2000" dirty="0">
                <a:solidFill>
                  <a:srgbClr val="0070C0"/>
                </a:solidFill>
              </a:rPr>
              <a:t>onečišćenosti sa prekoračenjima graničnih i ciljnih vrijednosti (G</a:t>
            </a:r>
            <a:r>
              <a:rPr lang="pl-PL" sz="2000" dirty="0" smtClean="0">
                <a:solidFill>
                  <a:srgbClr val="0070C0"/>
                </a:solidFill>
              </a:rPr>
              <a:t>)</a:t>
            </a: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13177" y="1794337"/>
            <a:ext cx="4585676" cy="277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b="1" dirty="0" smtClean="0">
                <a:solidFill>
                  <a:srgbClr val="0070C0"/>
                </a:solidFill>
              </a:rPr>
              <a:t>Podaci </a:t>
            </a:r>
            <a:r>
              <a:rPr lang="pl-PL" sz="2000" b="1" dirty="0">
                <a:solidFill>
                  <a:srgbClr val="0070C0"/>
                </a:solidFill>
              </a:rPr>
              <a:t>o zonama i aglomeracijama (B</a:t>
            </a:r>
            <a:r>
              <a:rPr lang="pl-PL" sz="2000" b="1" dirty="0" smtClean="0">
                <a:solidFill>
                  <a:srgbClr val="0070C0"/>
                </a:solidFill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 </a:t>
            </a: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9" descr="\\directory\USR\erod\Desktop\Slika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21" y="1293650"/>
            <a:ext cx="3608401" cy="502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87163" y="2496216"/>
            <a:ext cx="33189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– podaci o granicama i vrstama zona i aglomeracija u kojima se u protekloj kalendarskoj godini provodilo ocjenjivanje kvalitete zraka</a:t>
            </a:r>
            <a:endParaRPr lang="pl-PL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8651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90636" y="1449005"/>
            <a:ext cx="8902443" cy="117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b="1" dirty="0">
                <a:solidFill>
                  <a:srgbClr val="0070C0"/>
                </a:solidFill>
              </a:rPr>
              <a:t>Podaci o sustavu procjene (C</a:t>
            </a:r>
            <a:r>
              <a:rPr lang="pl-PL" sz="2000" b="1" dirty="0" smtClean="0">
                <a:solidFill>
                  <a:srgbClr val="0070C0"/>
                </a:solidFill>
              </a:rPr>
              <a:t>)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  <a:r>
              <a:rPr lang="pl-PL" sz="2000" dirty="0" smtClean="0">
                <a:solidFill>
                  <a:srgbClr val="0070C0"/>
                </a:solidFill>
              </a:rPr>
              <a:t>- razine </a:t>
            </a:r>
            <a:r>
              <a:rPr lang="pl-PL" sz="2000" dirty="0">
                <a:solidFill>
                  <a:srgbClr val="0070C0"/>
                </a:solidFill>
              </a:rPr>
              <a:t>onečišćenosti u odnosu na gornje i donje pragove procjene te načinu  praćenja kvalitete zraka u prethodnoj godini za svaku onečišćujuću tvar unutar pojedine zone i </a:t>
            </a:r>
            <a:r>
              <a:rPr lang="pl-PL" sz="2000" dirty="0" smtClean="0">
                <a:solidFill>
                  <a:srgbClr val="0070C0"/>
                </a:solidFill>
              </a:rPr>
              <a:t>aglomeracije</a:t>
            </a: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9" y="2897719"/>
            <a:ext cx="8466151" cy="2674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72645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90636" y="1449006"/>
            <a:ext cx="8902443" cy="53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b="1" dirty="0">
                <a:solidFill>
                  <a:srgbClr val="0070C0"/>
                </a:solidFill>
              </a:rPr>
              <a:t>Podaci o mrežama i postajama (meta podaci) (D) 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- </a:t>
            </a:r>
            <a:r>
              <a:rPr lang="pl-PL" sz="2000" dirty="0" smtClean="0">
                <a:solidFill>
                  <a:srgbClr val="0070C0"/>
                </a:solidFill>
              </a:rPr>
              <a:t>osnovni podaci o postaji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b="1" dirty="0">
              <a:solidFill>
                <a:srgbClr val="0070C0"/>
              </a:solidFill>
            </a:endParaRPr>
          </a:p>
          <a:p>
            <a:pPr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 </a:t>
            </a: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48" y="2171561"/>
            <a:ext cx="8000633" cy="37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495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042" y="1533545"/>
            <a:ext cx="8930937" cy="484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Pravilnikom o uzajamnoj razmjeni informacija i izvješćivanju o kvaliteti zraka i obvezama za provedbu odluke komisije 2011/850/EU</a:t>
            </a:r>
            <a:r>
              <a:rPr lang="pl-PL" sz="2000" b="1" dirty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utvrđeno je </a:t>
            </a:r>
            <a:r>
              <a:rPr lang="pl-PL" sz="2000" b="1" dirty="0">
                <a:solidFill>
                  <a:srgbClr val="0070C0"/>
                </a:solidFill>
              </a:rPr>
              <a:t>nadležno tijelo i okvir </a:t>
            </a:r>
            <a:r>
              <a:rPr lang="pl-PL" sz="2000" dirty="0">
                <a:solidFill>
                  <a:srgbClr val="0070C0"/>
                </a:solidFill>
              </a:rPr>
              <a:t>za provedbu Provedbene odluke Komisije od 12. prosinca 2011. o utvrđivanju pravila za Direktive 2004/107/EZ i 2008/50/EZ Europskog parlamenta i Vijeća u pogledu uzajamne razmjene informacija i izvješćivanja o kvaliteti zraka (</a:t>
            </a:r>
            <a:r>
              <a:rPr lang="pl-PL" sz="2000" dirty="0" smtClean="0">
                <a:solidFill>
                  <a:srgbClr val="0070C0"/>
                </a:solidFill>
              </a:rPr>
              <a:t>2011/850/EU) </a:t>
            </a:r>
            <a:r>
              <a:rPr lang="pl-PL" sz="2000" dirty="0">
                <a:solidFill>
                  <a:srgbClr val="0070C0"/>
                </a:solidFill>
              </a:rPr>
              <a:t>koja </a:t>
            </a:r>
            <a:r>
              <a:rPr lang="hr-BA" sz="2000" dirty="0">
                <a:solidFill>
                  <a:srgbClr val="0070C0"/>
                </a:solidFill>
              </a:rPr>
              <a:t>propisuje elektroničko izvještavanje (e-Reporting) o kvaliteti zraka.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Pravilnik propisuju zadaće </a:t>
            </a:r>
            <a:r>
              <a:rPr lang="pl-PL" sz="2000" b="1" dirty="0">
                <a:solidFill>
                  <a:srgbClr val="0070C0"/>
                </a:solidFill>
              </a:rPr>
              <a:t>Agencije i drugih tijela </a:t>
            </a:r>
            <a:r>
              <a:rPr lang="pl-PL" sz="2000" dirty="0">
                <a:solidFill>
                  <a:srgbClr val="0070C0"/>
                </a:solidFill>
              </a:rPr>
              <a:t>vezano uz </a:t>
            </a:r>
            <a:r>
              <a:rPr lang="pl-PL" sz="2000" b="1" dirty="0">
                <a:solidFill>
                  <a:srgbClr val="0070C0"/>
                </a:solidFill>
              </a:rPr>
              <a:t>način, rokove, sadržaj i format </a:t>
            </a:r>
            <a:r>
              <a:rPr lang="pl-PL" sz="2000" dirty="0">
                <a:solidFill>
                  <a:srgbClr val="0070C0"/>
                </a:solidFill>
              </a:rPr>
              <a:t>podataka te </a:t>
            </a:r>
            <a:r>
              <a:rPr lang="pl-PL" sz="2000" b="1" dirty="0">
                <a:solidFill>
                  <a:srgbClr val="0070C0"/>
                </a:solidFill>
              </a:rPr>
              <a:t>način prikupljanja podataka </a:t>
            </a:r>
            <a:r>
              <a:rPr lang="pl-PL" sz="2000" b="1" u="sng" dirty="0">
                <a:solidFill>
                  <a:srgbClr val="0070C0"/>
                </a:solidFill>
              </a:rPr>
              <a:t>radi uzajamne razmjene informacija i izvješćivanja o procjenjivanju i upravljanju kvalitetom zraka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marL="0"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Sukladno </a:t>
            </a:r>
            <a:r>
              <a:rPr lang="hr-BA" sz="2000" dirty="0">
                <a:solidFill>
                  <a:srgbClr val="0070C0"/>
                </a:solidFill>
              </a:rPr>
              <a:t>Pravilniku nadležno tijelo za provedbu Odluke Komisije 2011/850/EU je </a:t>
            </a:r>
            <a:r>
              <a:rPr lang="hr-BA" sz="2000" dirty="0" smtClean="0">
                <a:solidFill>
                  <a:srgbClr val="0070C0"/>
                </a:solidFill>
              </a:rPr>
              <a:t>Hrvatska Agencija za okoliš i prirodu HAOP (ex. AZO).</a:t>
            </a: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53844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90636" y="1449006"/>
            <a:ext cx="8902443" cy="66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b="1" dirty="0">
                <a:solidFill>
                  <a:srgbClr val="0070C0"/>
                </a:solidFill>
              </a:rPr>
              <a:t>Podaci o mrežama i postajama (meta podaci) (D) 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- </a:t>
            </a:r>
            <a:r>
              <a:rPr lang="pl-PL" sz="2000" dirty="0" smtClean="0">
                <a:solidFill>
                  <a:srgbClr val="0070C0"/>
                </a:solidFill>
              </a:rPr>
              <a:t>klasifikacija postaje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b="1" dirty="0">
              <a:solidFill>
                <a:srgbClr val="0070C0"/>
              </a:solidFill>
            </a:endParaRPr>
          </a:p>
          <a:p>
            <a:pPr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 </a:t>
            </a: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66778"/>
            <a:ext cx="7683623" cy="37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881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90636" y="1449006"/>
            <a:ext cx="8902443" cy="47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b="1" dirty="0">
                <a:solidFill>
                  <a:srgbClr val="0070C0"/>
                </a:solidFill>
              </a:rPr>
              <a:t>Podaci o mrežama i postajama (meta podaci) (D) 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- </a:t>
            </a:r>
            <a:r>
              <a:rPr lang="pl-PL" sz="2000" dirty="0" smtClean="0">
                <a:solidFill>
                  <a:srgbClr val="0070C0"/>
                </a:solidFill>
              </a:rPr>
              <a:t>mjerne metode</a:t>
            </a: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b="1" dirty="0">
              <a:solidFill>
                <a:srgbClr val="0070C0"/>
              </a:solidFill>
            </a:endParaRPr>
          </a:p>
          <a:p>
            <a:pPr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 </a:t>
            </a: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5" y="2113172"/>
            <a:ext cx="7369558" cy="40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08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90637" y="1449005"/>
            <a:ext cx="3620230" cy="138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b="1" dirty="0">
                <a:solidFill>
                  <a:srgbClr val="0070C0"/>
                </a:solidFill>
              </a:rPr>
              <a:t>Podaci o mrežama i postajama (meta podaci) (D) 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- </a:t>
            </a:r>
            <a:r>
              <a:rPr lang="pl-PL" sz="2000" dirty="0" smtClean="0">
                <a:solidFill>
                  <a:srgbClr val="0070C0"/>
                </a:solidFill>
              </a:rPr>
              <a:t>pojedine mjerne metode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b="1" dirty="0">
              <a:solidFill>
                <a:srgbClr val="0070C0"/>
              </a:solidFill>
            </a:endParaRPr>
          </a:p>
          <a:p>
            <a:pPr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 </a:t>
            </a: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775" y="1362234"/>
            <a:ext cx="4956158" cy="50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9498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0920" y="1688702"/>
            <a:ext cx="3009530" cy="203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b="1" dirty="0" smtClean="0">
                <a:solidFill>
                  <a:srgbClr val="0070C0"/>
                </a:solidFill>
              </a:rPr>
              <a:t>Podaci o </a:t>
            </a:r>
            <a:r>
              <a:rPr lang="pl-PL" sz="2000" b="1" dirty="0">
                <a:solidFill>
                  <a:srgbClr val="0070C0"/>
                </a:solidFill>
              </a:rPr>
              <a:t>primijenjenim tehnikama </a:t>
            </a:r>
            <a:r>
              <a:rPr lang="pl-PL" sz="2000" b="1" dirty="0" smtClean="0">
                <a:solidFill>
                  <a:srgbClr val="0070C0"/>
                </a:solidFill>
              </a:rPr>
              <a:t>objektivne </a:t>
            </a:r>
            <a:r>
              <a:rPr lang="pl-PL" sz="2000" b="1" dirty="0">
                <a:solidFill>
                  <a:srgbClr val="0070C0"/>
                </a:solidFill>
              </a:rPr>
              <a:t>procjene (meta podaci) (D1b</a:t>
            </a:r>
            <a:r>
              <a:rPr lang="pl-PL" sz="2000" b="1" dirty="0" smtClean="0">
                <a:solidFill>
                  <a:srgbClr val="0070C0"/>
                </a:solidFill>
              </a:rPr>
              <a:t>) 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b="1" dirty="0">
              <a:solidFill>
                <a:srgbClr val="0070C0"/>
              </a:solidFill>
            </a:endParaRPr>
          </a:p>
          <a:p>
            <a:pPr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 </a:t>
            </a: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450" y="1295399"/>
            <a:ext cx="4750127" cy="51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7764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81758" y="1362235"/>
            <a:ext cx="8902443" cy="4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Validirani </a:t>
            </a:r>
            <a:r>
              <a:rPr lang="pl-PL" sz="2000" b="1" dirty="0">
                <a:solidFill>
                  <a:srgbClr val="0070C0"/>
                </a:solidFill>
              </a:rPr>
              <a:t>podaci mjerenja (E1a</a:t>
            </a:r>
            <a:r>
              <a:rPr lang="pl-PL" sz="2000" b="1" dirty="0" smtClean="0">
                <a:solidFill>
                  <a:srgbClr val="0070C0"/>
                </a:solidFill>
              </a:rPr>
              <a:t>)</a:t>
            </a: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 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dirty="0">
              <a:solidFill>
                <a:srgbClr val="0070C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b="1" dirty="0">
              <a:solidFill>
                <a:srgbClr val="0070C0"/>
              </a:solidFill>
            </a:endParaRPr>
          </a:p>
          <a:p>
            <a:pPr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 </a:t>
            </a: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768" y="1814383"/>
            <a:ext cx="5649664" cy="456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846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84085" y="1362234"/>
            <a:ext cx="8536065" cy="821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Statistički </a:t>
            </a:r>
            <a:r>
              <a:rPr lang="pl-PL" sz="2400" b="1" dirty="0">
                <a:solidFill>
                  <a:srgbClr val="1F497D"/>
                </a:solidFill>
              </a:rPr>
              <a:t>podaci (F) </a:t>
            </a:r>
            <a:r>
              <a:rPr lang="pl-PL" sz="2000" dirty="0">
                <a:solidFill>
                  <a:srgbClr val="0070C0"/>
                </a:solidFill>
              </a:rPr>
              <a:t>– ne dostavljaju se (EEA ih računa) </a:t>
            </a:r>
            <a:r>
              <a:rPr lang="pl-PL" sz="2000" dirty="0" smtClean="0">
                <a:solidFill>
                  <a:srgbClr val="0070C0"/>
                </a:solidFill>
              </a:rPr>
              <a:t>ali </a:t>
            </a:r>
            <a:r>
              <a:rPr lang="pl-PL" sz="2000" dirty="0">
                <a:solidFill>
                  <a:srgbClr val="0070C0"/>
                </a:solidFill>
              </a:rPr>
              <a:t>se moraju izračunati da bi se mogla odrediti </a:t>
            </a:r>
            <a:r>
              <a:rPr lang="pl-PL" sz="2000" dirty="0" smtClean="0">
                <a:solidFill>
                  <a:srgbClr val="0070C0"/>
                </a:solidFill>
              </a:rPr>
              <a:t>prekoračenja i dati ocjena</a:t>
            </a: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406194"/>
              </p:ext>
            </p:extLst>
          </p:nvPr>
        </p:nvGraphicFramePr>
        <p:xfrm>
          <a:off x="766807" y="2227446"/>
          <a:ext cx="7052175" cy="4016865"/>
        </p:xfrm>
        <a:graphic>
          <a:graphicData uri="http://schemas.openxmlformats.org/drawingml/2006/table">
            <a:tbl>
              <a:tblPr firstRow="1" firstCol="1" bandRow="1"/>
              <a:tblGrid>
                <a:gridCol w="1199688">
                  <a:extLst>
                    <a:ext uri="{9D8B030D-6E8A-4147-A177-3AD203B41FA5}">
                      <a16:colId xmlns="" xmlns:a16="http://schemas.microsoft.com/office/drawing/2014/main" val="1052305616"/>
                    </a:ext>
                  </a:extLst>
                </a:gridCol>
                <a:gridCol w="1199688">
                  <a:extLst>
                    <a:ext uri="{9D8B030D-6E8A-4147-A177-3AD203B41FA5}">
                      <a16:colId xmlns="" xmlns:a16="http://schemas.microsoft.com/office/drawing/2014/main" val="411651687"/>
                    </a:ext>
                  </a:extLst>
                </a:gridCol>
                <a:gridCol w="465531">
                  <a:extLst>
                    <a:ext uri="{9D8B030D-6E8A-4147-A177-3AD203B41FA5}">
                      <a16:colId xmlns="" xmlns:a16="http://schemas.microsoft.com/office/drawing/2014/main" val="3376707764"/>
                    </a:ext>
                  </a:extLst>
                </a:gridCol>
                <a:gridCol w="465531">
                  <a:extLst>
                    <a:ext uri="{9D8B030D-6E8A-4147-A177-3AD203B41FA5}">
                      <a16:colId xmlns="" xmlns:a16="http://schemas.microsoft.com/office/drawing/2014/main" val="1014202204"/>
                    </a:ext>
                  </a:extLst>
                </a:gridCol>
                <a:gridCol w="704589">
                  <a:extLst>
                    <a:ext uri="{9D8B030D-6E8A-4147-A177-3AD203B41FA5}">
                      <a16:colId xmlns="" xmlns:a16="http://schemas.microsoft.com/office/drawing/2014/main" val="2411779035"/>
                    </a:ext>
                  </a:extLst>
                </a:gridCol>
                <a:gridCol w="704589">
                  <a:extLst>
                    <a:ext uri="{9D8B030D-6E8A-4147-A177-3AD203B41FA5}">
                      <a16:colId xmlns="" xmlns:a16="http://schemas.microsoft.com/office/drawing/2014/main" val="641529694"/>
                    </a:ext>
                  </a:extLst>
                </a:gridCol>
                <a:gridCol w="566187">
                  <a:extLst>
                    <a:ext uri="{9D8B030D-6E8A-4147-A177-3AD203B41FA5}">
                      <a16:colId xmlns="" xmlns:a16="http://schemas.microsoft.com/office/drawing/2014/main" val="2587896115"/>
                    </a:ext>
                  </a:extLst>
                </a:gridCol>
                <a:gridCol w="873186">
                  <a:extLst>
                    <a:ext uri="{9D8B030D-6E8A-4147-A177-3AD203B41FA5}">
                      <a16:colId xmlns="" xmlns:a16="http://schemas.microsoft.com/office/drawing/2014/main" val="3554579707"/>
                    </a:ext>
                  </a:extLst>
                </a:gridCol>
                <a:gridCol w="873186">
                  <a:extLst>
                    <a:ext uri="{9D8B030D-6E8A-4147-A177-3AD203B41FA5}">
                      <a16:colId xmlns="" xmlns:a16="http://schemas.microsoft.com/office/drawing/2014/main" val="2592912137"/>
                    </a:ext>
                  </a:extLst>
                </a:gridCol>
              </a:tblGrid>
              <a:tr h="480021">
                <a:tc grid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200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hr-HR" sz="1200" baseline="-25000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hr-HR" sz="1200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(µg/m</a:t>
                      </a:r>
                      <a:r>
                        <a:rPr lang="hr-HR" sz="1200" baseline="30000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hr-HR" sz="1200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12472486"/>
                  </a:ext>
                </a:extLst>
              </a:tr>
              <a:tr h="41740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Zona / Aglomeracija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Mjerna postaja / Modeliranje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1-satne koncentracije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Ocjena</a:t>
                      </a:r>
                      <a:b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onečišćenosti</a:t>
                      </a:r>
                      <a:b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(sukladnosti)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0582504"/>
                  </a:ext>
                </a:extLst>
              </a:tr>
              <a:tr h="576025">
                <a:tc v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OP %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hr-HR" sz="1000" baseline="-25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godina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hr-HR" sz="1000" baseline="-25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max</a:t>
                      </a:r>
                      <a:r>
                        <a:rPr lang="hr-HR" sz="1000" baseline="30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*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hr-HR" sz="1000" baseline="-25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99.79</a:t>
                      </a:r>
                      <a:r>
                        <a:rPr lang="hr-HR" sz="1000" baseline="30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*</a:t>
                      </a: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= </a:t>
                      </a:r>
                      <a:b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max. 19 sat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broj sati</a:t>
                      </a:r>
                      <a:b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&gt;  GV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broj sati</a:t>
                      </a:r>
                      <a:b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&gt; PU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9614850"/>
                  </a:ext>
                </a:extLst>
              </a:tr>
              <a:tr h="22192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HR ZG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Zagreb-1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93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FF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199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163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101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51736433"/>
                  </a:ext>
                </a:extLst>
              </a:tr>
              <a:tr h="221922">
                <a:tc v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Zagreb-3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95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137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112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F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66345377"/>
                  </a:ext>
                </a:extLst>
              </a:tr>
              <a:tr h="2219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HR OS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Osijek-1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91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166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113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F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7479335"/>
                  </a:ext>
                </a:extLst>
              </a:tr>
              <a:tr h="2219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HR RI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Rijeka-2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95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115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77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F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82293997"/>
                  </a:ext>
                </a:extLst>
              </a:tr>
              <a:tr h="22192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HR ST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Kaštel Sućurac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87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111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F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1307892"/>
                  </a:ext>
                </a:extLst>
              </a:tr>
              <a:tr h="221922">
                <a:tc vMerge="1">
                  <a:txBody>
                    <a:bodyPr/>
                    <a:lstStyle/>
                    <a:p>
                      <a:endParaRPr lang="hr-B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Split-1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96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134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114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F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935097"/>
                  </a:ext>
                </a:extLst>
              </a:tr>
              <a:tr h="2219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HR 1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Desinić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70C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69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49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F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61024203"/>
                  </a:ext>
                </a:extLst>
              </a:tr>
              <a:tr h="3840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HR 2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Slavonski Brod-1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96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127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93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F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2909478"/>
                  </a:ext>
                </a:extLst>
              </a:tr>
              <a:tr h="2219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HR 4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Pula Fižela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95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82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F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9684083"/>
                  </a:ext>
                </a:extLst>
              </a:tr>
              <a:tr h="3840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HR 5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Žarkovica (Dub.)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solidFill>
                            <a:srgbClr val="0070C0"/>
                          </a:solidFill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81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hr-B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hr-HR" sz="1000" dirty="0">
                          <a:effectLst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hr-B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F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06797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45534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38840" y="1563823"/>
            <a:ext cx="3239690" cy="4428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Statistički </a:t>
            </a:r>
            <a:r>
              <a:rPr lang="pl-PL" sz="2400" b="1" dirty="0">
                <a:solidFill>
                  <a:srgbClr val="1F497D"/>
                </a:solidFill>
              </a:rPr>
              <a:t>podaci (F) </a:t>
            </a:r>
            <a:r>
              <a:rPr lang="pl-PL" sz="2000" dirty="0">
                <a:solidFill>
                  <a:srgbClr val="0070C0"/>
                </a:solidFill>
              </a:rPr>
              <a:t>– ne dostavljaju </a:t>
            </a:r>
            <a:r>
              <a:rPr lang="pl-PL" sz="2000" dirty="0" smtClean="0">
                <a:solidFill>
                  <a:srgbClr val="0070C0"/>
                </a:solidFill>
              </a:rPr>
              <a:t>se (EEA ih računa) </a:t>
            </a:r>
            <a:r>
              <a:rPr lang="pl-PL" sz="2000" dirty="0">
                <a:solidFill>
                  <a:srgbClr val="0070C0"/>
                </a:solidFill>
              </a:rPr>
              <a:t>ali se moraju izračunati da bi se mogla odrediti </a:t>
            </a:r>
            <a:r>
              <a:rPr lang="pl-PL" sz="2000" dirty="0" smtClean="0">
                <a:solidFill>
                  <a:srgbClr val="0070C0"/>
                </a:solidFill>
              </a:rPr>
              <a:t>prekoračenja i dati ocjena</a:t>
            </a: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530" y="1323385"/>
            <a:ext cx="4613719" cy="5011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24123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4187" y="1526959"/>
            <a:ext cx="8615964" cy="442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Ocjena onečišćenosti (G) </a:t>
            </a:r>
            <a:r>
              <a:rPr lang="pl-PL" sz="2000" dirty="0" smtClean="0">
                <a:solidFill>
                  <a:srgbClr val="0070C0"/>
                </a:solidFill>
              </a:rPr>
              <a:t>– postizanje </a:t>
            </a:r>
            <a:r>
              <a:rPr lang="pl-PL" sz="2000" dirty="0">
                <a:solidFill>
                  <a:srgbClr val="0070C0"/>
                </a:solidFill>
              </a:rPr>
              <a:t>ciljeva zaštite okoliša - sa prekoračenjima graničnih i ciljnih vrijednosti </a:t>
            </a:r>
            <a:r>
              <a:rPr lang="pl-PL" sz="2000" dirty="0" smtClean="0">
                <a:solidFill>
                  <a:srgbClr val="0070C0"/>
                </a:solidFill>
              </a:rPr>
              <a:t>(</a:t>
            </a:r>
            <a:r>
              <a:rPr lang="pl-PL" sz="2000" dirty="0">
                <a:solidFill>
                  <a:srgbClr val="0070C0"/>
                </a:solidFill>
              </a:rPr>
              <a:t>usporedba s graničnim ili ciljnim vrijednostima</a:t>
            </a:r>
            <a:r>
              <a:rPr lang="pl-PL" sz="2000" dirty="0" smtClean="0">
                <a:solidFill>
                  <a:srgbClr val="0070C0"/>
                </a:solidFill>
              </a:rPr>
              <a:t>)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Ocjena </a:t>
            </a:r>
            <a:r>
              <a:rPr lang="pl-PL" sz="2000" b="1" dirty="0">
                <a:solidFill>
                  <a:srgbClr val="0070C0"/>
                </a:solidFill>
              </a:rPr>
              <a:t>onečišćenosti zona i aglomeracija </a:t>
            </a:r>
            <a:r>
              <a:rPr lang="pl-PL" sz="2000" dirty="0">
                <a:solidFill>
                  <a:srgbClr val="0070C0"/>
                </a:solidFill>
              </a:rPr>
              <a:t>za prethodnu kalendarsku godinu (ocjena sukladnosti s ciljevima zaštite okoliša propisanih Direktivama 2008/50/EK, 2004/107/EZ) </a:t>
            </a:r>
            <a:r>
              <a:rPr lang="pl-PL" sz="2000" b="1" dirty="0">
                <a:solidFill>
                  <a:srgbClr val="0070C0"/>
                </a:solidFill>
              </a:rPr>
              <a:t>određuje se sukladno popisu mjernih mjesta određenog člankom 4. Uredbe </a:t>
            </a:r>
            <a:r>
              <a:rPr lang="pl-PL" sz="2000" dirty="0">
                <a:solidFill>
                  <a:srgbClr val="0070C0"/>
                </a:solidFill>
              </a:rPr>
              <a:t>o utvrđivanju popisa mjernih mjesta za praćenje koncentracija pojedinih onečišćujućih tvari u zraku i lokacija mjernih postaja u državnoj mreži za trajno praćenje kvalitete zraka.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2882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376239" y="1362234"/>
            <a:ext cx="8443911" cy="49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Ocjena onečišćenosti </a:t>
            </a:r>
            <a:r>
              <a:rPr lang="pl-PL" sz="2400" b="1" dirty="0" smtClean="0">
                <a:solidFill>
                  <a:srgbClr val="1F497D"/>
                </a:solidFill>
              </a:rPr>
              <a:t>(</a:t>
            </a:r>
            <a:r>
              <a:rPr lang="pl-PL" sz="2400" b="1" dirty="0">
                <a:solidFill>
                  <a:srgbClr val="1F497D"/>
                </a:solidFill>
              </a:rPr>
              <a:t>G) </a:t>
            </a:r>
            <a:endParaRPr lang="pl-PL" sz="2400" b="1" dirty="0" smtClean="0">
              <a:solidFill>
                <a:srgbClr val="1F497D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 </a:t>
            </a:r>
            <a:r>
              <a:rPr lang="pl-PL" sz="2000" dirty="0">
                <a:solidFill>
                  <a:srgbClr val="0070C0"/>
                </a:solidFill>
              </a:rPr>
              <a:t>tu svrhu su </a:t>
            </a:r>
            <a:r>
              <a:rPr lang="pl-PL" sz="2000" dirty="0" smtClean="0">
                <a:solidFill>
                  <a:srgbClr val="0070C0"/>
                </a:solidFill>
              </a:rPr>
              <a:t>detaljno se </a:t>
            </a:r>
            <a:r>
              <a:rPr lang="pl-PL" sz="2000" b="1" dirty="0" smtClean="0">
                <a:solidFill>
                  <a:srgbClr val="0070C0"/>
                </a:solidFill>
              </a:rPr>
              <a:t>analiziraju </a:t>
            </a:r>
            <a:r>
              <a:rPr lang="pl-PL" sz="2000" b="1" dirty="0">
                <a:solidFill>
                  <a:srgbClr val="0070C0"/>
                </a:solidFill>
              </a:rPr>
              <a:t>i </a:t>
            </a:r>
            <a:r>
              <a:rPr lang="pl-PL" sz="2000" b="1" dirty="0" smtClean="0">
                <a:solidFill>
                  <a:srgbClr val="0070C0"/>
                </a:solidFill>
              </a:rPr>
              <a:t>obrađuju </a:t>
            </a:r>
            <a:r>
              <a:rPr lang="pl-PL" sz="2000" b="1" dirty="0">
                <a:solidFill>
                  <a:srgbClr val="0070C0"/>
                </a:solidFill>
              </a:rPr>
              <a:t>podaci </a:t>
            </a:r>
            <a:r>
              <a:rPr lang="pl-PL" sz="2000" b="1" dirty="0" smtClean="0">
                <a:solidFill>
                  <a:srgbClr val="0070C0"/>
                </a:solidFill>
              </a:rPr>
              <a:t>sa mjernih mjesta određenih </a:t>
            </a:r>
            <a:r>
              <a:rPr lang="pl-PL" sz="2000" b="1" dirty="0">
                <a:solidFill>
                  <a:srgbClr val="0070C0"/>
                </a:solidFill>
              </a:rPr>
              <a:t>Uredbom </a:t>
            </a:r>
            <a:r>
              <a:rPr lang="pl-PL" sz="2000" dirty="0">
                <a:solidFill>
                  <a:srgbClr val="0070C0"/>
                </a:solidFill>
              </a:rPr>
              <a:t>kojom se određuje popis mjernih mjesta za praćenje koncentracija onečišćujućih tvari u zraku: </a:t>
            </a:r>
            <a:r>
              <a:rPr lang="pl-PL" sz="2000" b="1" dirty="0">
                <a:solidFill>
                  <a:srgbClr val="0070C0"/>
                </a:solidFill>
              </a:rPr>
              <a:t>sumporovog dioksida, dušikovog dioksida i dušikovih oksida, lebdećih čestica (PM</a:t>
            </a:r>
            <a:r>
              <a:rPr lang="pl-PL" sz="2000" b="1" baseline="-25000" dirty="0">
                <a:solidFill>
                  <a:srgbClr val="0070C0"/>
                </a:solidFill>
              </a:rPr>
              <a:t>10</a:t>
            </a:r>
            <a:r>
              <a:rPr lang="pl-PL" sz="2000" b="1" dirty="0">
                <a:solidFill>
                  <a:srgbClr val="0070C0"/>
                </a:solidFill>
              </a:rPr>
              <a:t> i </a:t>
            </a:r>
            <a:r>
              <a:rPr lang="pl-PL" sz="2000" b="1" dirty="0" smtClean="0">
                <a:solidFill>
                  <a:srgbClr val="0070C0"/>
                </a:solidFill>
              </a:rPr>
              <a:t>PM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2,5</a:t>
            </a:r>
            <a:r>
              <a:rPr lang="pl-PL" sz="2000" b="1" dirty="0">
                <a:solidFill>
                  <a:srgbClr val="0070C0"/>
                </a:solidFill>
              </a:rPr>
              <a:t>), olova, benzena, ugljikovog monoksida, prizemnog </a:t>
            </a:r>
            <a:r>
              <a:rPr lang="pl-PL" sz="2000" b="1" dirty="0" smtClean="0">
                <a:solidFill>
                  <a:srgbClr val="0070C0"/>
                </a:solidFill>
              </a:rPr>
              <a:t>ozona, </a:t>
            </a:r>
            <a:r>
              <a:rPr lang="pl-PL" sz="2000" b="1" dirty="0">
                <a:solidFill>
                  <a:srgbClr val="0070C0"/>
                </a:solidFill>
              </a:rPr>
              <a:t>arsena, kadmija, žive, nikla, benzo(a)pirena i drugih policikličkih aromatskih ugljikovodika u zraku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Ocjena </a:t>
            </a:r>
            <a:r>
              <a:rPr lang="pl-PL" sz="2000" dirty="0">
                <a:solidFill>
                  <a:srgbClr val="0070C0"/>
                </a:solidFill>
              </a:rPr>
              <a:t>onečišćenosti (sukladnosti) zona i aglomeracija </a:t>
            </a:r>
            <a:r>
              <a:rPr lang="pl-PL" sz="2000" b="1" dirty="0">
                <a:solidFill>
                  <a:srgbClr val="0070C0"/>
                </a:solidFill>
              </a:rPr>
              <a:t>dobivena mjerenjima</a:t>
            </a:r>
            <a:r>
              <a:rPr lang="pl-PL" sz="2000" dirty="0">
                <a:solidFill>
                  <a:srgbClr val="0070C0"/>
                </a:solidFill>
              </a:rPr>
              <a:t> kvalitete zraka može se sukladno određenim kriterijima </a:t>
            </a:r>
            <a:r>
              <a:rPr lang="pl-PL" sz="2000" b="1" dirty="0">
                <a:solidFill>
                  <a:srgbClr val="0070C0"/>
                </a:solidFill>
              </a:rPr>
              <a:t>dopuniti podacima modeliranja, objektivne procjene i indikativnim mjerenjima</a:t>
            </a:r>
            <a:r>
              <a:rPr lang="pl-PL" sz="2000" dirty="0">
                <a:solidFill>
                  <a:srgbClr val="0070C0"/>
                </a:solidFill>
              </a:rPr>
              <a:t>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Tako </a:t>
            </a:r>
            <a:r>
              <a:rPr lang="pl-PL" sz="2000" dirty="0">
                <a:solidFill>
                  <a:srgbClr val="0070C0"/>
                </a:solidFill>
              </a:rPr>
              <a:t>su za ocjenu onečišćenosti zona i aglomeracija u 2015. godini </a:t>
            </a:r>
            <a:r>
              <a:rPr lang="pl-PL" sz="2000" b="1" dirty="0">
                <a:solidFill>
                  <a:srgbClr val="0070C0"/>
                </a:solidFill>
              </a:rPr>
              <a:t>osim podataka mjerenja korišteni i podaci dobiveni objektivnom procjenom</a:t>
            </a:r>
            <a:r>
              <a:rPr lang="pl-PL" sz="2000" dirty="0">
                <a:solidFill>
                  <a:srgbClr val="0070C0"/>
                </a:solidFill>
              </a:rPr>
              <a:t> koju je izradio Državni hidrometeorološki zavod.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394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2792" y="1362233"/>
            <a:ext cx="2960106" cy="233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b="1" dirty="0">
                <a:solidFill>
                  <a:srgbClr val="0070C0"/>
                </a:solidFill>
              </a:rPr>
              <a:t>Ocjena onečišćenosti (G) </a:t>
            </a:r>
            <a:r>
              <a:rPr lang="pl-PL" sz="2000" dirty="0">
                <a:solidFill>
                  <a:srgbClr val="0070C0"/>
                </a:solidFill>
              </a:rPr>
              <a:t>– postizanje ciljeva zaštite </a:t>
            </a:r>
            <a:r>
              <a:rPr lang="pl-PL" sz="2000" dirty="0" smtClean="0">
                <a:solidFill>
                  <a:srgbClr val="0070C0"/>
                </a:solidFill>
              </a:rPr>
              <a:t>okoliša</a:t>
            </a: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Primjer – dostavljena ocjene onečišćenosti  za PM</a:t>
            </a:r>
            <a:r>
              <a:rPr lang="pl-PL" sz="2000" baseline="-25000" dirty="0" smtClean="0">
                <a:solidFill>
                  <a:srgbClr val="0070C0"/>
                </a:solidFill>
              </a:rPr>
              <a:t>10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898" y="1069125"/>
            <a:ext cx="6054570" cy="531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238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0919" y="1483251"/>
            <a:ext cx="8859915" cy="168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Za ispunjenje ciljeva za elektroničko </a:t>
            </a:r>
            <a:r>
              <a:rPr lang="pl-PL" sz="2000" dirty="0" smtClean="0">
                <a:solidFill>
                  <a:srgbClr val="0070C0"/>
                </a:solidFill>
              </a:rPr>
              <a:t>izvještavanje (</a:t>
            </a:r>
            <a:r>
              <a:rPr lang="pl-PL" sz="2000" b="1" dirty="0" smtClean="0">
                <a:solidFill>
                  <a:srgbClr val="0070C0"/>
                </a:solidFill>
              </a:rPr>
              <a:t>e-Reporting</a:t>
            </a:r>
            <a:r>
              <a:rPr lang="pl-PL" sz="2000" dirty="0" smtClean="0">
                <a:solidFill>
                  <a:srgbClr val="0070C0"/>
                </a:solidFill>
              </a:rPr>
              <a:t>) </a:t>
            </a:r>
            <a:r>
              <a:rPr lang="pl-PL" sz="2000" dirty="0">
                <a:solidFill>
                  <a:srgbClr val="0070C0"/>
                </a:solidFill>
              </a:rPr>
              <a:t>potrebno je u bazu podataka prikupiti i ispravno posložiti sve podatke o kvaliteti zraka potrebne za razmjenu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U tu svrhu u 2014. godini Agencija je razvila i uspostavila portal „</a:t>
            </a:r>
            <a:r>
              <a:rPr lang="pl-PL" sz="2000" b="1" dirty="0">
                <a:solidFill>
                  <a:srgbClr val="0070C0"/>
                </a:solidFill>
              </a:rPr>
              <a:t>Kvaliteta zraka u Republici Hrvatskoj</a:t>
            </a:r>
            <a:r>
              <a:rPr lang="pl-PL" sz="2000" dirty="0">
                <a:solidFill>
                  <a:srgbClr val="0070C0"/>
                </a:solidFill>
              </a:rPr>
              <a:t>“. </a:t>
            </a:r>
            <a:endParaRPr lang="pl-PL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01" y="2950017"/>
            <a:ext cx="4429958" cy="33844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0919" y="3496600"/>
            <a:ext cx="42168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Portal se nalazi na internetskim stranicama Agencije</a:t>
            </a:r>
            <a:r>
              <a:rPr lang="pl-PL" sz="2000" dirty="0">
                <a:solidFill>
                  <a:srgbClr val="0070C0"/>
                </a:solidFill>
              </a:rPr>
              <a:t> i sadrži sve podatke o koncentracijama onečišćujućih tvari u zraku izmjerenih na području cijele Republike Hrvatske. 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  <a:hlinkClick r:id="rId5"/>
              </a:rPr>
              <a:t>http://iszz.azo.hr/iskzl/index.html</a:t>
            </a:r>
            <a:r>
              <a:rPr lang="pl-PL" sz="20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246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533545"/>
            <a:ext cx="8362950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Prekoračenja </a:t>
            </a:r>
            <a:r>
              <a:rPr lang="pl-PL" sz="2000" b="1" dirty="0">
                <a:solidFill>
                  <a:srgbClr val="0070C0"/>
                </a:solidFill>
              </a:rPr>
              <a:t>graničnih i ciljnih vrijednosti s mjernih mjesta za ocjenu onečišćenosti zona i aglomeracija u 2015. godini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29" y="2315369"/>
            <a:ext cx="6852898" cy="386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58924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77553" y="1362234"/>
            <a:ext cx="8664837" cy="481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Prekoračenja </a:t>
            </a:r>
            <a:r>
              <a:rPr lang="pl-PL" sz="2400" b="1" dirty="0" smtClean="0">
                <a:solidFill>
                  <a:srgbClr val="1F497D"/>
                </a:solidFill>
              </a:rPr>
              <a:t>GV i CV u 2015. godini u </a:t>
            </a:r>
            <a:r>
              <a:rPr lang="pl-PL" sz="2400" b="1" dirty="0">
                <a:solidFill>
                  <a:srgbClr val="1F497D"/>
                </a:solidFill>
              </a:rPr>
              <a:t>aglomeracijama</a:t>
            </a:r>
          </a:p>
          <a:p>
            <a:pPr lvl="1">
              <a:spcBef>
                <a:spcPct val="20000"/>
              </a:spcBef>
            </a:pPr>
            <a:r>
              <a:rPr lang="pl-PL" sz="2000" b="1" u="sng" dirty="0" smtClean="0">
                <a:solidFill>
                  <a:srgbClr val="0070C0"/>
                </a:solidFill>
              </a:rPr>
              <a:t>U </a:t>
            </a:r>
            <a:r>
              <a:rPr lang="pl-PL" sz="2000" b="1" u="sng" dirty="0">
                <a:solidFill>
                  <a:srgbClr val="0070C0"/>
                </a:solidFill>
              </a:rPr>
              <a:t>aglomeraciji Zagreb </a:t>
            </a:r>
            <a:r>
              <a:rPr lang="pl-PL" sz="2000" dirty="0">
                <a:solidFill>
                  <a:srgbClr val="0070C0"/>
                </a:solidFill>
              </a:rPr>
              <a:t>srednja godišnja vrijednost </a:t>
            </a:r>
            <a:r>
              <a:rPr lang="pl-PL" sz="2000" b="1" dirty="0">
                <a:solidFill>
                  <a:srgbClr val="0070C0"/>
                </a:solidFill>
              </a:rPr>
              <a:t>NO</a:t>
            </a:r>
            <a:r>
              <a:rPr lang="pl-PL" sz="2000" b="1" baseline="-25000" dirty="0">
                <a:solidFill>
                  <a:srgbClr val="0070C0"/>
                </a:solidFill>
              </a:rPr>
              <a:t>2</a:t>
            </a:r>
            <a:r>
              <a:rPr lang="pl-PL" sz="2000" b="1" dirty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prekoračila je graničnu vrijednost na jednoj mjernoj postaji (Zagreb-1). 24-satne koncentracije </a:t>
            </a:r>
            <a:r>
              <a:rPr lang="pl-PL" sz="2000" b="1" dirty="0">
                <a:solidFill>
                  <a:srgbClr val="0070C0"/>
                </a:solidFill>
              </a:rPr>
              <a:t>PM</a:t>
            </a:r>
            <a:r>
              <a:rPr lang="pl-PL" sz="2000" b="1" baseline="-25000" dirty="0">
                <a:solidFill>
                  <a:srgbClr val="0070C0"/>
                </a:solidFill>
              </a:rPr>
              <a:t>10</a:t>
            </a:r>
            <a:r>
              <a:rPr lang="pl-PL" sz="2000" dirty="0">
                <a:solidFill>
                  <a:srgbClr val="0070C0"/>
                </a:solidFill>
              </a:rPr>
              <a:t> prekoračile su graničnu vrijednost na dvije mjerne postaje (Zagreb-1, 47 dana i Zagreb-3, 70 dana). Srednja godišnja vrijednost </a:t>
            </a:r>
            <a:r>
              <a:rPr lang="pl-PL" sz="2000" b="1" dirty="0">
                <a:solidFill>
                  <a:srgbClr val="0070C0"/>
                </a:solidFill>
              </a:rPr>
              <a:t>BaP u PM</a:t>
            </a:r>
            <a:r>
              <a:rPr lang="pl-PL" sz="2000" b="1" baseline="-25000" dirty="0">
                <a:solidFill>
                  <a:srgbClr val="0070C0"/>
                </a:solidFill>
              </a:rPr>
              <a:t>10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prekoračila je graničnu vrijednost na dvije mjerne postaje (Zagreb-1 i Zagreb-3). Maksimalne dnevne 8-satne koncentracije </a:t>
            </a:r>
            <a:r>
              <a:rPr lang="pl-PL" sz="2000" b="1" dirty="0">
                <a:solidFill>
                  <a:srgbClr val="0070C0"/>
                </a:solidFill>
              </a:rPr>
              <a:t>ozona</a:t>
            </a:r>
            <a:r>
              <a:rPr lang="pl-PL" sz="2000" dirty="0">
                <a:solidFill>
                  <a:srgbClr val="0070C0"/>
                </a:solidFill>
              </a:rPr>
              <a:t> prekoračile su ciljnu vrijednost na jednoj mjernoj postaji (Zagreb-3, 28 dana).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u="sng" dirty="0" smtClean="0">
                <a:solidFill>
                  <a:srgbClr val="0070C0"/>
                </a:solidFill>
              </a:rPr>
              <a:t>U </a:t>
            </a:r>
            <a:r>
              <a:rPr lang="pl-PL" sz="2000" b="1" u="sng" dirty="0">
                <a:solidFill>
                  <a:srgbClr val="0070C0"/>
                </a:solidFill>
              </a:rPr>
              <a:t>aglomeraciji Osijek </a:t>
            </a:r>
            <a:r>
              <a:rPr lang="pl-PL" sz="2000" dirty="0">
                <a:solidFill>
                  <a:srgbClr val="0070C0"/>
                </a:solidFill>
              </a:rPr>
              <a:t>24-satne koncentracije </a:t>
            </a:r>
            <a:r>
              <a:rPr lang="pl-PL" sz="2000" b="1" dirty="0">
                <a:solidFill>
                  <a:srgbClr val="0070C0"/>
                </a:solidFill>
              </a:rPr>
              <a:t>PM</a:t>
            </a:r>
            <a:r>
              <a:rPr lang="pl-PL" sz="2000" b="1" baseline="-25000" dirty="0">
                <a:solidFill>
                  <a:srgbClr val="0070C0"/>
                </a:solidFill>
              </a:rPr>
              <a:t>10</a:t>
            </a:r>
            <a:r>
              <a:rPr lang="pl-PL" sz="2000" b="1" dirty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prekoračile su graničnu vrijednost na jednoj mjernoj postaji (Osijek-1, 60 dana).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u="sng" dirty="0" smtClean="0">
                <a:solidFill>
                  <a:srgbClr val="0070C0"/>
                </a:solidFill>
              </a:rPr>
              <a:t>U </a:t>
            </a:r>
            <a:r>
              <a:rPr lang="pl-PL" sz="2000" b="1" u="sng" dirty="0">
                <a:solidFill>
                  <a:srgbClr val="0070C0"/>
                </a:solidFill>
              </a:rPr>
              <a:t>aglomeraciji Rijeka </a:t>
            </a:r>
            <a:r>
              <a:rPr lang="pl-PL" sz="2000" dirty="0">
                <a:solidFill>
                  <a:srgbClr val="0070C0"/>
                </a:solidFill>
              </a:rPr>
              <a:t>maksimalne dnevne 8-satne koncentracije </a:t>
            </a:r>
            <a:r>
              <a:rPr lang="pl-PL" sz="2000" b="1" dirty="0">
                <a:solidFill>
                  <a:srgbClr val="0070C0"/>
                </a:solidFill>
              </a:rPr>
              <a:t>ozona</a:t>
            </a:r>
            <a:r>
              <a:rPr lang="pl-PL" sz="2000" dirty="0">
                <a:solidFill>
                  <a:srgbClr val="0070C0"/>
                </a:solidFill>
              </a:rPr>
              <a:t> prekoračile su ciljnu vrijednost na jednoj mjernoj postaji </a:t>
            </a:r>
            <a:r>
              <a:rPr lang="pl-PL" sz="2000" dirty="0" smtClean="0">
                <a:solidFill>
                  <a:srgbClr val="0070C0"/>
                </a:solidFill>
              </a:rPr>
              <a:t>(Rijeka-2, 33 </a:t>
            </a:r>
            <a:r>
              <a:rPr lang="pl-PL" sz="2000" dirty="0">
                <a:solidFill>
                  <a:srgbClr val="0070C0"/>
                </a:solidFill>
              </a:rPr>
              <a:t>dana).</a:t>
            </a:r>
          </a:p>
          <a:p>
            <a:pPr lvl="1">
              <a:spcBef>
                <a:spcPct val="20000"/>
              </a:spcBef>
            </a:pPr>
            <a:endParaRPr lang="pl-PL" sz="2000" b="1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9688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77553" y="1362234"/>
            <a:ext cx="8664837" cy="481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Prekoračenja </a:t>
            </a:r>
            <a:r>
              <a:rPr lang="pl-PL" sz="2400" b="1" dirty="0" smtClean="0">
                <a:solidFill>
                  <a:srgbClr val="1F497D"/>
                </a:solidFill>
              </a:rPr>
              <a:t>GV i CV u 2015. godini u zonama</a:t>
            </a:r>
            <a:endParaRPr lang="pl-PL" sz="2400" b="1" dirty="0">
              <a:solidFill>
                <a:srgbClr val="1F497D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u="sng" dirty="0">
                <a:solidFill>
                  <a:srgbClr val="0070C0"/>
                </a:solidFill>
              </a:rPr>
              <a:t>U zoni Kontinentalna Hrvatska </a:t>
            </a:r>
            <a:r>
              <a:rPr lang="pl-PL" sz="2000" dirty="0">
                <a:solidFill>
                  <a:srgbClr val="0070C0"/>
                </a:solidFill>
              </a:rPr>
              <a:t>maksimalne dnevne 8-satne koncentracije </a:t>
            </a:r>
            <a:r>
              <a:rPr lang="pl-PL" sz="2000" b="1" dirty="0">
                <a:solidFill>
                  <a:srgbClr val="0070C0"/>
                </a:solidFill>
              </a:rPr>
              <a:t>ozona</a:t>
            </a:r>
            <a:r>
              <a:rPr lang="pl-PL" sz="2000" dirty="0">
                <a:solidFill>
                  <a:srgbClr val="0070C0"/>
                </a:solidFill>
              </a:rPr>
              <a:t> prekoračile su ciljnu vrijednost na jednoj mjernoj postaji (Desinić, 39 dana).</a:t>
            </a:r>
          </a:p>
          <a:p>
            <a:pPr lvl="1">
              <a:spcBef>
                <a:spcPct val="20000"/>
              </a:spcBef>
            </a:pPr>
            <a:endParaRPr lang="pl-PL" sz="2000" b="1" u="sng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u="sng" dirty="0" smtClean="0">
                <a:solidFill>
                  <a:srgbClr val="0070C0"/>
                </a:solidFill>
              </a:rPr>
              <a:t>U </a:t>
            </a:r>
            <a:r>
              <a:rPr lang="pl-PL" sz="2000" b="1" u="sng" dirty="0">
                <a:solidFill>
                  <a:srgbClr val="0070C0"/>
                </a:solidFill>
              </a:rPr>
              <a:t>Industrijskoj zoni</a:t>
            </a:r>
            <a:r>
              <a:rPr lang="pl-PL" sz="2000" dirty="0">
                <a:solidFill>
                  <a:srgbClr val="0070C0"/>
                </a:solidFill>
              </a:rPr>
              <a:t> 24-satne koncentracije </a:t>
            </a:r>
            <a:r>
              <a:rPr lang="pl-PL" sz="2000" b="1" dirty="0">
                <a:solidFill>
                  <a:srgbClr val="0070C0"/>
                </a:solidFill>
              </a:rPr>
              <a:t>PM</a:t>
            </a:r>
            <a:r>
              <a:rPr lang="pl-PL" sz="2000" b="1" baseline="-25000" dirty="0">
                <a:solidFill>
                  <a:srgbClr val="0070C0"/>
                </a:solidFill>
              </a:rPr>
              <a:t>10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prekoračile su graničnu vrijednost na dvije mjerne postaje (Sisak-1, 67 dana i Kutina-1, 100 dana). Srednja godišnja vrijednost </a:t>
            </a:r>
            <a:r>
              <a:rPr lang="pl-PL" sz="2000" b="1" dirty="0">
                <a:solidFill>
                  <a:srgbClr val="0070C0"/>
                </a:solidFill>
              </a:rPr>
              <a:t>BaP u PM</a:t>
            </a:r>
            <a:r>
              <a:rPr lang="pl-PL" sz="2000" b="1" baseline="-25000" dirty="0">
                <a:solidFill>
                  <a:srgbClr val="0070C0"/>
                </a:solidFill>
              </a:rPr>
              <a:t>10</a:t>
            </a:r>
            <a:r>
              <a:rPr lang="pl-PL" sz="2000" b="1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i benzena prekoračila je graničnu vrijednost na na jednoj mjernoj postaji (Sisak-1). Srednja godišnja vrijednost </a:t>
            </a:r>
            <a:r>
              <a:rPr lang="pl-PL" sz="2000" b="1" dirty="0" smtClean="0">
                <a:solidFill>
                  <a:srgbClr val="0070C0"/>
                </a:solidFill>
              </a:rPr>
              <a:t>PM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2,5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prekoračila je graničnu vrijednost na jednoj mjernoj postaji (Slavonski Brod-1).</a:t>
            </a:r>
          </a:p>
          <a:p>
            <a:pPr lvl="1">
              <a:spcBef>
                <a:spcPct val="20000"/>
              </a:spcBef>
            </a:pPr>
            <a:endParaRPr lang="pl-PL" sz="2000" b="1" u="sng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u="sng" dirty="0" smtClean="0">
                <a:solidFill>
                  <a:srgbClr val="0070C0"/>
                </a:solidFill>
              </a:rPr>
              <a:t>U </a:t>
            </a:r>
            <a:r>
              <a:rPr lang="pl-PL" sz="2000" b="1" u="sng" dirty="0">
                <a:solidFill>
                  <a:srgbClr val="0070C0"/>
                </a:solidFill>
              </a:rPr>
              <a:t>zoni Lika, Gorski kotar i </a:t>
            </a:r>
            <a:r>
              <a:rPr lang="pl-PL" sz="2000" b="1" u="sng" dirty="0" smtClean="0">
                <a:solidFill>
                  <a:srgbClr val="0070C0"/>
                </a:solidFill>
              </a:rPr>
              <a:t>Primorje </a:t>
            </a:r>
            <a:r>
              <a:rPr lang="pl-PL" sz="2000" dirty="0">
                <a:solidFill>
                  <a:srgbClr val="0070C0"/>
                </a:solidFill>
              </a:rPr>
              <a:t>maksimalne dnevne 8-satne koncentracije ozona prekoračile su ciljnu vrijednost na jednoj mjernoj postaji (Parg, 33 dana</a:t>
            </a:r>
            <a:r>
              <a:rPr lang="pl-PL" sz="2000" dirty="0" smtClean="0">
                <a:solidFill>
                  <a:srgbClr val="0070C0"/>
                </a:solidFill>
              </a:rPr>
              <a:t>).</a:t>
            </a:r>
            <a:endParaRPr lang="pl-PL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232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77553" y="1362234"/>
            <a:ext cx="8664837" cy="481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Prekoračenja </a:t>
            </a:r>
            <a:r>
              <a:rPr lang="pl-PL" sz="2400" b="1" dirty="0" smtClean="0">
                <a:solidFill>
                  <a:srgbClr val="1F497D"/>
                </a:solidFill>
              </a:rPr>
              <a:t>GV i CV u 2015. godini u zonama</a:t>
            </a:r>
            <a:endParaRPr lang="pl-PL" sz="2400" b="1" dirty="0">
              <a:solidFill>
                <a:srgbClr val="1F497D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u="sng" dirty="0">
                <a:solidFill>
                  <a:srgbClr val="0070C0"/>
                </a:solidFill>
              </a:rPr>
              <a:t>U zoni Istra </a:t>
            </a:r>
            <a:r>
              <a:rPr lang="pl-PL" sz="2000" dirty="0">
                <a:solidFill>
                  <a:srgbClr val="0070C0"/>
                </a:solidFill>
              </a:rPr>
              <a:t>maksimalne dnevne 8-satne koncentracije </a:t>
            </a:r>
            <a:r>
              <a:rPr lang="pl-PL" sz="2000" b="1" dirty="0">
                <a:solidFill>
                  <a:srgbClr val="0070C0"/>
                </a:solidFill>
              </a:rPr>
              <a:t>ozona</a:t>
            </a:r>
            <a:r>
              <a:rPr lang="pl-PL" sz="2000" dirty="0">
                <a:solidFill>
                  <a:srgbClr val="0070C0"/>
                </a:solidFill>
              </a:rPr>
              <a:t> prekoračile su ciljnu vrijednost na jednoj mjernoj postaji (Pula Fižela, 87 dana).</a:t>
            </a:r>
          </a:p>
          <a:p>
            <a:pPr lvl="1">
              <a:spcBef>
                <a:spcPct val="20000"/>
              </a:spcBef>
            </a:pPr>
            <a:endParaRPr lang="pl-PL" sz="2000" b="1" u="sng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u="sng" dirty="0" smtClean="0">
                <a:solidFill>
                  <a:srgbClr val="0070C0"/>
                </a:solidFill>
              </a:rPr>
              <a:t>U </a:t>
            </a:r>
            <a:r>
              <a:rPr lang="pl-PL" sz="2000" b="1" u="sng" dirty="0">
                <a:solidFill>
                  <a:srgbClr val="0070C0"/>
                </a:solidFill>
              </a:rPr>
              <a:t>zoni Dalmacija </a:t>
            </a:r>
            <a:r>
              <a:rPr lang="pl-PL" sz="2000" dirty="0">
                <a:solidFill>
                  <a:srgbClr val="0070C0"/>
                </a:solidFill>
              </a:rPr>
              <a:t>maksimalne dnevne 8-satne koncentracije </a:t>
            </a:r>
            <a:r>
              <a:rPr lang="pl-PL" sz="2000" b="1" dirty="0">
                <a:solidFill>
                  <a:srgbClr val="0070C0"/>
                </a:solidFill>
              </a:rPr>
              <a:t>ozona</a:t>
            </a:r>
            <a:r>
              <a:rPr lang="pl-PL" sz="2000" dirty="0">
                <a:solidFill>
                  <a:srgbClr val="0070C0"/>
                </a:solidFill>
              </a:rPr>
              <a:t> prekoračile su ciljnu vrijednost na dvije mjerne postaje (Hum, 75 dana; Žarkovica, 36 dana)</a:t>
            </a: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b="1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b="1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b="1" u="sng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3478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92963" y="1362234"/>
            <a:ext cx="8527187" cy="49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Ocjena onečišćenosti (sukladnosti) zona i </a:t>
            </a:r>
            <a:r>
              <a:rPr lang="pl-PL" sz="2000" b="1" dirty="0" smtClean="0">
                <a:solidFill>
                  <a:srgbClr val="0070C0"/>
                </a:solidFill>
              </a:rPr>
              <a:t>aglomeracija </a:t>
            </a:r>
            <a:r>
              <a:rPr lang="pl-PL" sz="2000" b="1" dirty="0">
                <a:solidFill>
                  <a:srgbClr val="0070C0"/>
                </a:solidFill>
              </a:rPr>
              <a:t>za 2015. </a:t>
            </a:r>
            <a:r>
              <a:rPr lang="pl-PL" sz="2000" b="1" dirty="0" smtClean="0">
                <a:solidFill>
                  <a:srgbClr val="0070C0"/>
                </a:solidFill>
              </a:rPr>
              <a:t>– SO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2</a:t>
            </a:r>
            <a:endParaRPr lang="pl-PL" sz="2000" b="1" baseline="-25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92372" y="1819468"/>
            <a:ext cx="4948367" cy="43568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13746" y="2191673"/>
            <a:ext cx="30064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sz="2000" dirty="0">
                <a:solidFill>
                  <a:srgbClr val="0070C0"/>
                </a:solidFill>
              </a:rPr>
              <a:t>Na osnovu analize rezultata mjerenja i objektivne procjene ocjenjeno </a:t>
            </a:r>
            <a:r>
              <a:rPr lang="hr-BA" sz="2000" dirty="0" smtClean="0">
                <a:solidFill>
                  <a:srgbClr val="0070C0"/>
                </a:solidFill>
              </a:rPr>
              <a:t>je:</a:t>
            </a:r>
          </a:p>
          <a:p>
            <a:r>
              <a:rPr lang="hr-BA" sz="2000" dirty="0" smtClean="0">
                <a:solidFill>
                  <a:srgbClr val="0070C0"/>
                </a:solidFill>
              </a:rPr>
              <a:t>-koncentracije </a:t>
            </a:r>
            <a:r>
              <a:rPr lang="hr-BA" sz="2000" dirty="0">
                <a:solidFill>
                  <a:srgbClr val="0070C0"/>
                </a:solidFill>
              </a:rPr>
              <a:t>SO</a:t>
            </a:r>
            <a:r>
              <a:rPr lang="hr-BA" sz="2000" baseline="-25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 </a:t>
            </a:r>
            <a:r>
              <a:rPr lang="hr-BA" sz="2000" dirty="0" smtClean="0">
                <a:solidFill>
                  <a:srgbClr val="0070C0"/>
                </a:solidFill>
              </a:rPr>
              <a:t>bile su </a:t>
            </a:r>
            <a:r>
              <a:rPr lang="hr-BA" sz="2000" dirty="0">
                <a:solidFill>
                  <a:srgbClr val="0070C0"/>
                </a:solidFill>
              </a:rPr>
              <a:t>niže od propisanih graničnih vrijednosti u svim zonama i aglomeracijama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719" y="5422092"/>
            <a:ext cx="3279411" cy="5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353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92963" y="1362234"/>
            <a:ext cx="8527187" cy="49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Ocjena onečišćenosti (sukladnosti) zona i </a:t>
            </a:r>
            <a:r>
              <a:rPr lang="pl-PL" sz="2000" b="1" dirty="0" smtClean="0">
                <a:solidFill>
                  <a:srgbClr val="0070C0"/>
                </a:solidFill>
              </a:rPr>
              <a:t>aglomeracija za 2015. – NO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2</a:t>
            </a:r>
            <a:endParaRPr lang="pl-PL" sz="2000" b="1" baseline="-25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96446" y="1923822"/>
            <a:ext cx="4851203" cy="42524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30788" y="1985503"/>
            <a:ext cx="331160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sz="2000" dirty="0">
                <a:solidFill>
                  <a:srgbClr val="0070C0"/>
                </a:solidFill>
              </a:rPr>
              <a:t>Na osnovu analize rezultata mjerenja i objektivne procjene ocjenjeno je </a:t>
            </a:r>
          </a:p>
          <a:p>
            <a:r>
              <a:rPr lang="hr-BA" sz="2000" dirty="0" smtClean="0">
                <a:solidFill>
                  <a:srgbClr val="0070C0"/>
                </a:solidFill>
              </a:rPr>
              <a:t>- koncentracije </a:t>
            </a:r>
            <a:r>
              <a:rPr lang="hr-BA" sz="2000" dirty="0">
                <a:solidFill>
                  <a:srgbClr val="0070C0"/>
                </a:solidFill>
              </a:rPr>
              <a:t>NO</a:t>
            </a:r>
            <a:r>
              <a:rPr lang="hr-BA" sz="2000" baseline="-25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 bile više od propisane srednje godišnje granične vrijednosti u aglomeraciji Zagreb na mjernoj postaji Zagreb-1. </a:t>
            </a:r>
            <a:endParaRPr lang="hr-BA" sz="2000" dirty="0" smtClean="0">
              <a:solidFill>
                <a:srgbClr val="0070C0"/>
              </a:solidFill>
            </a:endParaRPr>
          </a:p>
          <a:p>
            <a:r>
              <a:rPr lang="hr-BA" sz="2000" dirty="0" smtClean="0">
                <a:solidFill>
                  <a:srgbClr val="0070C0"/>
                </a:solidFill>
              </a:rPr>
              <a:t>- koncentracije </a:t>
            </a:r>
            <a:r>
              <a:rPr lang="hr-BA" sz="2000" dirty="0">
                <a:solidFill>
                  <a:srgbClr val="0070C0"/>
                </a:solidFill>
              </a:rPr>
              <a:t>NO</a:t>
            </a:r>
            <a:r>
              <a:rPr lang="hr-BA" sz="2000" baseline="-25000" dirty="0">
                <a:solidFill>
                  <a:srgbClr val="0070C0"/>
                </a:solidFill>
              </a:rPr>
              <a:t>2</a:t>
            </a:r>
            <a:r>
              <a:rPr lang="hr-BA" sz="2000" dirty="0">
                <a:solidFill>
                  <a:srgbClr val="0070C0"/>
                </a:solidFill>
              </a:rPr>
              <a:t> bile niže od propisanih graničnih vrijednosti u svim ostalim aglomeracijama (Osijek, Rijeka i Split) i u svim zonama.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130" y="6212148"/>
            <a:ext cx="3333520" cy="5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526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92963" y="1362234"/>
            <a:ext cx="8527187" cy="49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Ocjena onečišćenosti (sukladnosti) zona i </a:t>
            </a:r>
            <a:r>
              <a:rPr lang="pl-PL" sz="2000" b="1" dirty="0" smtClean="0">
                <a:solidFill>
                  <a:srgbClr val="0070C0"/>
                </a:solidFill>
              </a:rPr>
              <a:t>aglomeracija za 2015. – PM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10</a:t>
            </a:r>
            <a:endParaRPr lang="pl-PL" sz="2000" b="1" baseline="-25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82213" y="1828882"/>
            <a:ext cx="365271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sz="2000" dirty="0">
                <a:solidFill>
                  <a:srgbClr val="0070C0"/>
                </a:solidFill>
              </a:rPr>
              <a:t>Na osnovi analize ocjenjeno </a:t>
            </a:r>
            <a:r>
              <a:rPr lang="hr-BA" sz="2000" dirty="0" smtClean="0">
                <a:solidFill>
                  <a:srgbClr val="0070C0"/>
                </a:solidFill>
              </a:rPr>
              <a:t>je:</a:t>
            </a:r>
          </a:p>
          <a:p>
            <a:r>
              <a:rPr lang="hr-BA" sz="2000" dirty="0" smtClean="0">
                <a:solidFill>
                  <a:srgbClr val="0070C0"/>
                </a:solidFill>
              </a:rPr>
              <a:t>- koncentracije </a:t>
            </a:r>
            <a:r>
              <a:rPr lang="hr-BA" sz="2000" dirty="0">
                <a:solidFill>
                  <a:srgbClr val="0070C0"/>
                </a:solidFill>
              </a:rPr>
              <a:t>lebdećih čestica PM</a:t>
            </a:r>
            <a:r>
              <a:rPr lang="hr-BA" sz="2000" baseline="-25000" dirty="0">
                <a:solidFill>
                  <a:srgbClr val="0070C0"/>
                </a:solidFill>
              </a:rPr>
              <a:t>10</a:t>
            </a:r>
            <a:r>
              <a:rPr lang="hr-BA" sz="2000" dirty="0">
                <a:solidFill>
                  <a:srgbClr val="0070C0"/>
                </a:solidFill>
              </a:rPr>
              <a:t> bile </a:t>
            </a:r>
            <a:r>
              <a:rPr lang="hr-BA" sz="2000" dirty="0" smtClean="0">
                <a:solidFill>
                  <a:srgbClr val="0070C0"/>
                </a:solidFill>
              </a:rPr>
              <a:t>su više </a:t>
            </a:r>
            <a:r>
              <a:rPr lang="hr-BA" sz="2000" dirty="0">
                <a:solidFill>
                  <a:srgbClr val="0070C0"/>
                </a:solidFill>
              </a:rPr>
              <a:t>od propisanih graničnih vrijednosti u aglomeracijama Zagreb i Osijek te Industrijskoj zoni (HR 2</a:t>
            </a:r>
            <a:r>
              <a:rPr lang="hr-BA" sz="2000" dirty="0" smtClean="0">
                <a:solidFill>
                  <a:srgbClr val="0070C0"/>
                </a:solidFill>
              </a:rPr>
              <a:t>).</a:t>
            </a:r>
          </a:p>
          <a:p>
            <a:r>
              <a:rPr lang="hr-BA" sz="2000" dirty="0" smtClean="0">
                <a:solidFill>
                  <a:srgbClr val="0070C0"/>
                </a:solidFill>
              </a:rPr>
              <a:t>U </a:t>
            </a:r>
            <a:r>
              <a:rPr lang="hr-BA" sz="2000" dirty="0">
                <a:solidFill>
                  <a:srgbClr val="0070C0"/>
                </a:solidFill>
              </a:rPr>
              <a:t>aglomeracijama Rijeka i Split te zonama Kontinentalna Hrvatska (HR 1), Lika, Gorski kotar i Primorje (HR 3), Istra (HR 4) i Dalmacija (HR 5) koncentracije lebdećih čestica PM</a:t>
            </a:r>
            <a:r>
              <a:rPr lang="hr-BA" sz="2000" baseline="-25000" dirty="0">
                <a:solidFill>
                  <a:srgbClr val="0070C0"/>
                </a:solidFill>
              </a:rPr>
              <a:t>10</a:t>
            </a:r>
            <a:r>
              <a:rPr lang="hr-BA" sz="2000" dirty="0">
                <a:solidFill>
                  <a:srgbClr val="0070C0"/>
                </a:solidFill>
              </a:rPr>
              <a:t> bile su niže od propisanih graničnih vrijednosti</a:t>
            </a:r>
            <a:r>
              <a:rPr lang="hr-BA" sz="2000" dirty="0" smtClean="0">
                <a:solidFill>
                  <a:srgbClr val="0070C0"/>
                </a:solidFill>
              </a:rPr>
              <a:t>.</a:t>
            </a:r>
            <a:endParaRPr lang="hr-BA" sz="2000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130" y="6212148"/>
            <a:ext cx="3333520" cy="58740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727092" y="1828882"/>
            <a:ext cx="4297670" cy="425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9651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92963" y="1362234"/>
            <a:ext cx="8527187" cy="49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Ocjena onečišćenosti (sukladnosti) zona i </a:t>
            </a:r>
            <a:r>
              <a:rPr lang="pl-PL" sz="2000" b="1" dirty="0" smtClean="0">
                <a:solidFill>
                  <a:srgbClr val="0070C0"/>
                </a:solidFill>
              </a:rPr>
              <a:t>aglomeracija za 2015. – PM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2,5</a:t>
            </a:r>
            <a:endParaRPr lang="pl-PL" sz="2000" b="1" baseline="-25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38384" y="1866552"/>
            <a:ext cx="3846236" cy="4339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sz="2000" dirty="0" smtClean="0">
                <a:solidFill>
                  <a:srgbClr val="0070C0"/>
                </a:solidFill>
              </a:rPr>
              <a:t>Koncentracije PM</a:t>
            </a:r>
            <a:r>
              <a:rPr lang="hr-BA" sz="2000" baseline="-25000" dirty="0" smtClean="0">
                <a:solidFill>
                  <a:srgbClr val="0070C0"/>
                </a:solidFill>
              </a:rPr>
              <a:t>2,5</a:t>
            </a:r>
            <a:r>
              <a:rPr lang="hr-BA" sz="2000" dirty="0" smtClean="0">
                <a:solidFill>
                  <a:srgbClr val="0070C0"/>
                </a:solidFill>
              </a:rPr>
              <a:t> </a:t>
            </a:r>
            <a:r>
              <a:rPr lang="hr-BA" sz="2000" dirty="0">
                <a:solidFill>
                  <a:srgbClr val="0070C0"/>
                </a:solidFill>
              </a:rPr>
              <a:t>bile </a:t>
            </a:r>
            <a:r>
              <a:rPr lang="hr-BA" sz="2000" dirty="0" smtClean="0">
                <a:solidFill>
                  <a:srgbClr val="0070C0"/>
                </a:solidFill>
              </a:rPr>
              <a:t>su:</a:t>
            </a:r>
          </a:p>
          <a:p>
            <a:r>
              <a:rPr lang="hr-BA" sz="2000" dirty="0" smtClean="0">
                <a:solidFill>
                  <a:srgbClr val="0070C0"/>
                </a:solidFill>
              </a:rPr>
              <a:t>- više </a:t>
            </a:r>
            <a:r>
              <a:rPr lang="hr-BA" sz="2000" dirty="0">
                <a:solidFill>
                  <a:srgbClr val="0070C0"/>
                </a:solidFill>
              </a:rPr>
              <a:t>od propisane granične vrijednosti u Industrijskoj zoni (HR 2</a:t>
            </a:r>
            <a:r>
              <a:rPr lang="hr-BA" sz="2000" dirty="0" smtClean="0">
                <a:solidFill>
                  <a:srgbClr val="0070C0"/>
                </a:solidFill>
              </a:rPr>
              <a:t>).</a:t>
            </a:r>
          </a:p>
          <a:p>
            <a:r>
              <a:rPr lang="hr-BA" sz="2000" dirty="0" smtClean="0">
                <a:solidFill>
                  <a:srgbClr val="0070C0"/>
                </a:solidFill>
              </a:rPr>
              <a:t>- niže </a:t>
            </a:r>
            <a:r>
              <a:rPr lang="hr-BA" sz="2000" dirty="0">
                <a:solidFill>
                  <a:srgbClr val="0070C0"/>
                </a:solidFill>
              </a:rPr>
              <a:t>od </a:t>
            </a:r>
            <a:r>
              <a:rPr lang="hr-BA" sz="2000" dirty="0" smtClean="0">
                <a:solidFill>
                  <a:srgbClr val="0070C0"/>
                </a:solidFill>
              </a:rPr>
              <a:t>GV </a:t>
            </a:r>
            <a:r>
              <a:rPr lang="hr-BA" sz="2000" dirty="0">
                <a:solidFill>
                  <a:srgbClr val="0070C0"/>
                </a:solidFill>
              </a:rPr>
              <a:t>u aglomeracijama Zagreb, Rijeka i Split te u zonama Kontinentalna Hrvatska (HR 1), Lika, Gorski kotar i Primorje (HR 3), Istra (HR 4) i Dalmacija (HR 5</a:t>
            </a:r>
            <a:r>
              <a:rPr lang="hr-BA" sz="2000" dirty="0" smtClean="0">
                <a:solidFill>
                  <a:srgbClr val="0070C0"/>
                </a:solidFill>
              </a:rPr>
              <a:t>).</a:t>
            </a:r>
          </a:p>
          <a:p>
            <a:endParaRPr lang="hr-BA" sz="1600" dirty="0" smtClean="0">
              <a:solidFill>
                <a:srgbClr val="0070C0"/>
              </a:solidFill>
            </a:endParaRPr>
          </a:p>
          <a:p>
            <a:r>
              <a:rPr lang="hr-BA" sz="1600" dirty="0">
                <a:solidFill>
                  <a:srgbClr val="0070C0"/>
                </a:solidFill>
              </a:rPr>
              <a:t>-</a:t>
            </a:r>
            <a:r>
              <a:rPr lang="hr-BA" sz="1600" dirty="0" smtClean="0">
                <a:solidFill>
                  <a:srgbClr val="0070C0"/>
                </a:solidFill>
              </a:rPr>
              <a:t>Ocjena </a:t>
            </a:r>
            <a:r>
              <a:rPr lang="hr-BA" sz="1600" dirty="0">
                <a:solidFill>
                  <a:srgbClr val="0070C0"/>
                </a:solidFill>
              </a:rPr>
              <a:t>za aglomeraciju Osijek dana je na osnovu rezultata mjerenja s mjernih postaja Kopački rit (najbliža mjerna postaja) i ZAGREB PPI PM2,5 - Ksaverska cesta (gradska pozadinska mjerna postaja).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130" y="6212148"/>
            <a:ext cx="3333520" cy="58740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644033" y="1884997"/>
            <a:ext cx="4494351" cy="427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723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92963" y="1295400"/>
            <a:ext cx="8527187" cy="503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Ocjena onečišćenosti (sukladnosti) zona i </a:t>
            </a:r>
            <a:r>
              <a:rPr lang="pl-PL" sz="2000" b="1" dirty="0" smtClean="0">
                <a:solidFill>
                  <a:srgbClr val="0070C0"/>
                </a:solidFill>
              </a:rPr>
              <a:t>aglomeracija za 2015. – O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3</a:t>
            </a:r>
            <a:endParaRPr lang="pl-PL" sz="2000" b="1" baseline="-25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11977" y="1782957"/>
            <a:ext cx="365271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sz="2000" dirty="0">
                <a:solidFill>
                  <a:srgbClr val="0070C0"/>
                </a:solidFill>
              </a:rPr>
              <a:t>Na osnovi analize podatka dobivenih mjerenjem ocjenjeno je da su koncentracije ozona bile </a:t>
            </a:r>
            <a:r>
              <a:rPr lang="hr-BA" sz="2000" dirty="0" smtClean="0">
                <a:solidFill>
                  <a:srgbClr val="0070C0"/>
                </a:solidFill>
              </a:rPr>
              <a:t>- više </a:t>
            </a:r>
            <a:r>
              <a:rPr lang="hr-BA" sz="2000" dirty="0">
                <a:solidFill>
                  <a:srgbClr val="0070C0"/>
                </a:solidFill>
              </a:rPr>
              <a:t>od propisane ciljne vrijednosti u aglomeracijama Zagreb i Rijeka te u zonama Kontinentalna Hrvatska (HR 1), Lika, Gorski kotar i Primorje (HR 3), Istra (HR 4) i Dalmacija (HR 5). </a:t>
            </a:r>
            <a:r>
              <a:rPr lang="hr-BA" sz="2000" dirty="0" smtClean="0">
                <a:solidFill>
                  <a:srgbClr val="0070C0"/>
                </a:solidFill>
              </a:rPr>
              <a:t>- U </a:t>
            </a:r>
            <a:r>
              <a:rPr lang="hr-BA" sz="2000" dirty="0">
                <a:solidFill>
                  <a:srgbClr val="0070C0"/>
                </a:solidFill>
              </a:rPr>
              <a:t>Industrijskoj zoni (HR 2) i aglomeraciji Osijek koncentracije ozona bile su niže od propisanih ciljnih vrijednosti. </a:t>
            </a:r>
            <a:endParaRPr lang="hr-BA" sz="2000" dirty="0" smtClean="0">
              <a:solidFill>
                <a:srgbClr val="0070C0"/>
              </a:solidFill>
            </a:endParaRPr>
          </a:p>
          <a:p>
            <a:r>
              <a:rPr lang="hr-BA" sz="2000" dirty="0">
                <a:solidFill>
                  <a:srgbClr val="0070C0"/>
                </a:solidFill>
              </a:rPr>
              <a:t>-</a:t>
            </a:r>
            <a:r>
              <a:rPr lang="hr-BA" sz="2000" dirty="0" smtClean="0">
                <a:solidFill>
                  <a:srgbClr val="0070C0"/>
                </a:solidFill>
              </a:rPr>
              <a:t>Aglomeracija </a:t>
            </a:r>
            <a:r>
              <a:rPr lang="hr-BA" sz="2000" dirty="0">
                <a:solidFill>
                  <a:srgbClr val="0070C0"/>
                </a:solidFill>
              </a:rPr>
              <a:t>Split nije ocjenjena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130" y="6212148"/>
            <a:ext cx="3333520" cy="58740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517249" y="1828882"/>
            <a:ext cx="4561102" cy="425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605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92963" y="1295400"/>
            <a:ext cx="8527187" cy="503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Ocjena onečišćenosti (sukladnosti) zona i </a:t>
            </a:r>
            <a:r>
              <a:rPr lang="pl-PL" sz="2000" b="1" dirty="0" smtClean="0">
                <a:solidFill>
                  <a:srgbClr val="0070C0"/>
                </a:solidFill>
              </a:rPr>
              <a:t>aglomeracija za 2015. – CO</a:t>
            </a:r>
            <a:endParaRPr lang="pl-PL" sz="2000" b="1" baseline="-25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67435" y="2667362"/>
            <a:ext cx="36527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sz="2000" dirty="0">
                <a:solidFill>
                  <a:srgbClr val="0070C0"/>
                </a:solidFill>
              </a:rPr>
              <a:t>Na osnovu indikativnih mjerenja i objektivne/ekspertne procjene ocjenjeno je da su koncentracije CO bile niže od propisanih graničnih vrijednosti u svim zonama i aglomeracijama.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130" y="6212148"/>
            <a:ext cx="3333520" cy="58740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477711" y="1782957"/>
            <a:ext cx="4410416" cy="42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073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0919" y="1533545"/>
            <a:ext cx="8859915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Sustav (Portal) </a:t>
            </a:r>
            <a:r>
              <a:rPr lang="pl-PL" sz="2000" b="1" dirty="0">
                <a:solidFill>
                  <a:srgbClr val="0070C0"/>
                </a:solidFill>
              </a:rPr>
              <a:t>omogućuje dostavljanje informacija o kvaliteti zraka </a:t>
            </a:r>
            <a:r>
              <a:rPr lang="pl-PL" sz="2000" dirty="0">
                <a:solidFill>
                  <a:srgbClr val="0070C0"/>
                </a:solidFill>
              </a:rPr>
              <a:t>u standardiziranom formatu za razmjenu </a:t>
            </a:r>
            <a:r>
              <a:rPr lang="pl-PL" sz="2000" dirty="0" smtClean="0">
                <a:solidFill>
                  <a:srgbClr val="0070C0"/>
                </a:solidFill>
              </a:rPr>
              <a:t>podataka (.xml) </a:t>
            </a:r>
            <a:r>
              <a:rPr lang="pl-PL" sz="2000" dirty="0">
                <a:solidFill>
                  <a:srgbClr val="0070C0"/>
                </a:solidFill>
              </a:rPr>
              <a:t>u repozitorij podataka Europske Komisije i Europske okolišne agencije, u skladu sa zahtjevima </a:t>
            </a:r>
            <a:r>
              <a:rPr lang="pl-PL" sz="2000" b="1" dirty="0">
                <a:solidFill>
                  <a:srgbClr val="0070C0"/>
                </a:solidFill>
              </a:rPr>
              <a:t>CAFE i INSPIRE </a:t>
            </a:r>
            <a:r>
              <a:rPr lang="pl-PL" sz="2000" b="1" dirty="0" smtClean="0">
                <a:solidFill>
                  <a:srgbClr val="0070C0"/>
                </a:solidFill>
              </a:rPr>
              <a:t>Direktiva</a:t>
            </a:r>
          </a:p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Portal </a:t>
            </a:r>
            <a:r>
              <a:rPr lang="pl-PL" sz="2000" dirty="0">
                <a:solidFill>
                  <a:srgbClr val="0070C0"/>
                </a:solidFill>
              </a:rPr>
              <a:t>u potpunosti zadovoljava zadane kriterije i </a:t>
            </a:r>
            <a:r>
              <a:rPr lang="pl-PL" sz="2000" b="1" dirty="0">
                <a:solidFill>
                  <a:srgbClr val="0070C0"/>
                </a:solidFill>
              </a:rPr>
              <a:t>omogućuje cjelovitu dostavu svih podataka o kvaliteti zraka u EK.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Tako su u </a:t>
            </a:r>
            <a:r>
              <a:rPr lang="pl-PL" sz="2000" b="1" dirty="0" smtClean="0">
                <a:solidFill>
                  <a:srgbClr val="0070C0"/>
                </a:solidFill>
              </a:rPr>
              <a:t>2014</a:t>
            </a:r>
            <a:r>
              <a:rPr lang="pl-PL" sz="2000" b="1" dirty="0">
                <a:solidFill>
                  <a:srgbClr val="0070C0"/>
                </a:solidFill>
              </a:rPr>
              <a:t>. godini za 2013. godinu prvi </a:t>
            </a:r>
            <a:r>
              <a:rPr lang="pl-PL" sz="2000" b="1" dirty="0" smtClean="0">
                <a:solidFill>
                  <a:srgbClr val="0070C0"/>
                </a:solidFill>
              </a:rPr>
              <a:t>puta su dostavljeni službeni podaci </a:t>
            </a:r>
            <a:r>
              <a:rPr lang="pl-PL" sz="2000" b="1" dirty="0">
                <a:solidFill>
                  <a:srgbClr val="0070C0"/>
                </a:solidFill>
              </a:rPr>
              <a:t>o kvaliteti zraka (B – G) u repozitorij podataka EK.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Svi </a:t>
            </a:r>
            <a:r>
              <a:rPr lang="pl-PL" sz="2000" dirty="0">
                <a:solidFill>
                  <a:srgbClr val="0070C0"/>
                </a:solidFill>
              </a:rPr>
              <a:t>podaci se dostavljaju u informacijski sustav zaštite zraka u </a:t>
            </a:r>
            <a:r>
              <a:rPr lang="pl-PL" sz="2000" b="1" dirty="0">
                <a:solidFill>
                  <a:srgbClr val="0070C0"/>
                </a:solidFill>
              </a:rPr>
              <a:t>elektroničkom obliku </a:t>
            </a:r>
            <a:r>
              <a:rPr lang="pl-PL" sz="2000" dirty="0">
                <a:solidFill>
                  <a:srgbClr val="0070C0"/>
                </a:solidFill>
              </a:rPr>
              <a:t>koristeći formate i protokole koje Agencija objavljuje na svojim internetskim stranicama.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01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92963" y="1295400"/>
            <a:ext cx="8527187" cy="503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Ocjena onečišćenosti (sukladnosti) zona i </a:t>
            </a:r>
            <a:r>
              <a:rPr lang="pl-PL" sz="2000" b="1" dirty="0" smtClean="0">
                <a:solidFill>
                  <a:srgbClr val="0070C0"/>
                </a:solidFill>
              </a:rPr>
              <a:t>aglomeracija za 2015. – benzen</a:t>
            </a:r>
            <a:endParaRPr lang="pl-PL" sz="2000" b="1" baseline="-25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73936" y="1690818"/>
            <a:ext cx="408128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sz="2000" dirty="0" smtClean="0">
                <a:solidFill>
                  <a:srgbClr val="0070C0"/>
                </a:solidFill>
              </a:rPr>
              <a:t>Ocjenjeno </a:t>
            </a:r>
            <a:r>
              <a:rPr lang="hr-BA" sz="2000" dirty="0">
                <a:solidFill>
                  <a:srgbClr val="0070C0"/>
                </a:solidFill>
              </a:rPr>
              <a:t>je da su koncentracije benzena bile niže od propisanih </a:t>
            </a:r>
            <a:r>
              <a:rPr lang="hr-BA" sz="2000" dirty="0" smtClean="0">
                <a:solidFill>
                  <a:srgbClr val="0070C0"/>
                </a:solidFill>
              </a:rPr>
              <a:t>GV u </a:t>
            </a:r>
            <a:r>
              <a:rPr lang="hr-BA" sz="2000" dirty="0">
                <a:solidFill>
                  <a:srgbClr val="0070C0"/>
                </a:solidFill>
              </a:rPr>
              <a:t>svim aglomeracijama. </a:t>
            </a:r>
            <a:endParaRPr lang="hr-BA" sz="2000" dirty="0" smtClean="0">
              <a:solidFill>
                <a:srgbClr val="0070C0"/>
              </a:solidFill>
            </a:endParaRPr>
          </a:p>
          <a:p>
            <a:r>
              <a:rPr lang="hr-BA" sz="2000" dirty="0" smtClean="0">
                <a:solidFill>
                  <a:srgbClr val="0070C0"/>
                </a:solidFill>
              </a:rPr>
              <a:t>- U </a:t>
            </a:r>
            <a:r>
              <a:rPr lang="hr-BA" sz="2000" dirty="0">
                <a:solidFill>
                  <a:srgbClr val="0070C0"/>
                </a:solidFill>
              </a:rPr>
              <a:t>Industrijskoj zoni (HR 2) na mjernoj postaji Sisak-1 </a:t>
            </a:r>
            <a:r>
              <a:rPr lang="hr-BA" sz="2000" dirty="0" err="1" smtClean="0">
                <a:solidFill>
                  <a:srgbClr val="0070C0"/>
                </a:solidFill>
              </a:rPr>
              <a:t>konc</a:t>
            </a:r>
            <a:r>
              <a:rPr lang="hr-BA" sz="2000" dirty="0" smtClean="0">
                <a:solidFill>
                  <a:srgbClr val="0070C0"/>
                </a:solidFill>
              </a:rPr>
              <a:t>. </a:t>
            </a:r>
            <a:r>
              <a:rPr lang="hr-BA" sz="2000" dirty="0">
                <a:solidFill>
                  <a:srgbClr val="0070C0"/>
                </a:solidFill>
              </a:rPr>
              <a:t>benzena </a:t>
            </a:r>
            <a:r>
              <a:rPr lang="hr-BA" sz="2000" dirty="0" smtClean="0">
                <a:solidFill>
                  <a:srgbClr val="0070C0"/>
                </a:solidFill>
              </a:rPr>
              <a:t>bile su </a:t>
            </a:r>
            <a:r>
              <a:rPr lang="hr-BA" sz="2000" dirty="0">
                <a:solidFill>
                  <a:srgbClr val="0070C0"/>
                </a:solidFill>
              </a:rPr>
              <a:t>više od granične </a:t>
            </a:r>
            <a:r>
              <a:rPr lang="hr-BA" sz="2000" dirty="0" smtClean="0">
                <a:solidFill>
                  <a:srgbClr val="0070C0"/>
                </a:solidFill>
              </a:rPr>
              <a:t>vrijednosti.</a:t>
            </a:r>
          </a:p>
          <a:p>
            <a:r>
              <a:rPr lang="hr-BA" sz="2000" dirty="0" smtClean="0">
                <a:solidFill>
                  <a:srgbClr val="0070C0"/>
                </a:solidFill>
              </a:rPr>
              <a:t>- Objektivnom/ekspertnom </a:t>
            </a:r>
            <a:r>
              <a:rPr lang="hr-BA" sz="2000" dirty="0">
                <a:solidFill>
                  <a:srgbClr val="0070C0"/>
                </a:solidFill>
              </a:rPr>
              <a:t>procjenom procijenjeno je da srednje godišnje vrijednosti benzena nisu prekoračile </a:t>
            </a:r>
            <a:r>
              <a:rPr lang="hr-BA" sz="2000" dirty="0" smtClean="0">
                <a:solidFill>
                  <a:srgbClr val="0070C0"/>
                </a:solidFill>
              </a:rPr>
              <a:t>GV u </a:t>
            </a:r>
            <a:r>
              <a:rPr lang="hr-BA" sz="2000" dirty="0">
                <a:solidFill>
                  <a:srgbClr val="0070C0"/>
                </a:solidFill>
              </a:rPr>
              <a:t>zonama Kontinentalna Hrvatska (HR 1), Lika, Gorski kotar i Primorje (HR 3), Istra (HR 4) i Dalmacija (HR 5) u 2015. </a:t>
            </a:r>
            <a:r>
              <a:rPr lang="hr-BA" sz="2000" dirty="0" smtClean="0">
                <a:solidFill>
                  <a:srgbClr val="0070C0"/>
                </a:solidFill>
              </a:rPr>
              <a:t>godini.</a:t>
            </a:r>
            <a:endParaRPr lang="hr-BA" sz="2000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130" y="6212148"/>
            <a:ext cx="3333520" cy="58740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8" y="1767462"/>
            <a:ext cx="4338847" cy="42585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97669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92963" y="1295400"/>
            <a:ext cx="8527187" cy="503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Ocjena onečišćenosti (sukladnosti) zona i </a:t>
            </a:r>
            <a:r>
              <a:rPr lang="pl-PL" sz="2000" b="1" dirty="0" smtClean="0">
                <a:solidFill>
                  <a:srgbClr val="0070C0"/>
                </a:solidFill>
              </a:rPr>
              <a:t>aglomeracija za 2015. – </a:t>
            </a:r>
            <a:r>
              <a:rPr lang="hr-BA" sz="2000" b="1" dirty="0">
                <a:solidFill>
                  <a:srgbClr val="0070C0"/>
                </a:solidFill>
              </a:rPr>
              <a:t>Cd, Ni, As i Pb u </a:t>
            </a:r>
            <a:r>
              <a:rPr lang="hr-BA" sz="2000" b="1" dirty="0" smtClean="0">
                <a:solidFill>
                  <a:srgbClr val="0070C0"/>
                </a:solidFill>
              </a:rPr>
              <a:t>PM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10</a:t>
            </a:r>
            <a:endParaRPr lang="pl-PL" sz="2000" b="1" baseline="-25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18618" y="2409893"/>
            <a:ext cx="2719355" cy="3203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sz="2000" dirty="0">
                <a:solidFill>
                  <a:srgbClr val="0070C0"/>
                </a:solidFill>
              </a:rPr>
              <a:t>Na osnovi rezultata mjerenja i objektivne procjene ocjenjeno je da su koncentracije </a:t>
            </a:r>
            <a:r>
              <a:rPr lang="hr-BA" sz="2000" b="1" dirty="0">
                <a:solidFill>
                  <a:srgbClr val="0070C0"/>
                </a:solidFill>
              </a:rPr>
              <a:t>Cd, Ni, As i Pb u PM</a:t>
            </a:r>
            <a:r>
              <a:rPr lang="hr-BA" sz="2000" b="1" baseline="-25000" dirty="0">
                <a:solidFill>
                  <a:srgbClr val="0070C0"/>
                </a:solidFill>
              </a:rPr>
              <a:t>10</a:t>
            </a:r>
            <a:r>
              <a:rPr lang="hr-BA" sz="2000" dirty="0">
                <a:solidFill>
                  <a:srgbClr val="0070C0"/>
                </a:solidFill>
              </a:rPr>
              <a:t> bile niže od propisanih graničnih ili ciljnih vrijednosti u svim zonama i aglomeracijama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130" y="6212148"/>
            <a:ext cx="3333520" cy="58740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684227" y="2082818"/>
            <a:ext cx="2050095" cy="1771603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684227" y="4040566"/>
            <a:ext cx="2050095" cy="1864317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3180757" y="2097087"/>
            <a:ext cx="1969061" cy="1757334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/>
          <a:stretch>
            <a:fillRect/>
          </a:stretch>
        </p:blipFill>
        <p:spPr>
          <a:xfrm>
            <a:off x="3180757" y="4040567"/>
            <a:ext cx="1969061" cy="184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4950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62145" y="1295400"/>
            <a:ext cx="8952730" cy="503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Ocjena onečišćenosti (sukladnosti) zona i </a:t>
            </a:r>
            <a:r>
              <a:rPr lang="pl-PL" sz="2000" b="1" dirty="0" smtClean="0">
                <a:solidFill>
                  <a:srgbClr val="0070C0"/>
                </a:solidFill>
              </a:rPr>
              <a:t>aglomeracija za 2015. – </a:t>
            </a:r>
            <a:r>
              <a:rPr lang="hr-BA" sz="2000" b="1" dirty="0">
                <a:solidFill>
                  <a:srgbClr val="0070C0"/>
                </a:solidFill>
              </a:rPr>
              <a:t>B(a)P u PM</a:t>
            </a:r>
            <a:r>
              <a:rPr lang="hr-BA" sz="2000" b="1" baseline="-25000" dirty="0">
                <a:solidFill>
                  <a:srgbClr val="0070C0"/>
                </a:solidFill>
              </a:rPr>
              <a:t>10</a:t>
            </a:r>
            <a:r>
              <a:rPr lang="hr-BA" sz="2000" b="1" dirty="0">
                <a:solidFill>
                  <a:srgbClr val="0070C0"/>
                </a:solidFill>
              </a:rPr>
              <a:t> </a:t>
            </a:r>
            <a:endParaRPr lang="pl-PL" sz="2000" b="1" baseline="-25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33588" y="1732069"/>
            <a:ext cx="408128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sz="2000" dirty="0" smtClean="0">
                <a:solidFill>
                  <a:srgbClr val="0070C0"/>
                </a:solidFill>
              </a:rPr>
              <a:t>Koncentracije </a:t>
            </a:r>
            <a:r>
              <a:rPr lang="hr-BA" sz="2000" dirty="0">
                <a:solidFill>
                  <a:srgbClr val="0070C0"/>
                </a:solidFill>
              </a:rPr>
              <a:t>B(a)P u PM</a:t>
            </a:r>
            <a:r>
              <a:rPr lang="hr-BA" sz="2000" baseline="-25000" dirty="0">
                <a:solidFill>
                  <a:srgbClr val="0070C0"/>
                </a:solidFill>
              </a:rPr>
              <a:t>10</a:t>
            </a:r>
            <a:r>
              <a:rPr lang="hr-BA" sz="2000" dirty="0">
                <a:solidFill>
                  <a:srgbClr val="0070C0"/>
                </a:solidFill>
              </a:rPr>
              <a:t> bile više od propisanih ciljnih vrijednosti u aglomeraciji Zagreb na mjernim postajama Zagreb-1 i Zagreb-3 kao i u Industrijskoj zoni (HR 2) na mjernoj postaji Sisak-1. </a:t>
            </a:r>
            <a:endParaRPr lang="hr-BA" sz="2000" dirty="0" smtClean="0">
              <a:solidFill>
                <a:srgbClr val="0070C0"/>
              </a:solidFill>
            </a:endParaRPr>
          </a:p>
          <a:p>
            <a:r>
              <a:rPr lang="hr-BA" sz="2000" dirty="0">
                <a:solidFill>
                  <a:srgbClr val="0070C0"/>
                </a:solidFill>
              </a:rPr>
              <a:t>-</a:t>
            </a:r>
            <a:r>
              <a:rPr lang="hr-BA" sz="2000" dirty="0" smtClean="0">
                <a:solidFill>
                  <a:srgbClr val="0070C0"/>
                </a:solidFill>
              </a:rPr>
              <a:t>Na </a:t>
            </a:r>
            <a:r>
              <a:rPr lang="hr-BA" sz="2000" dirty="0">
                <a:solidFill>
                  <a:srgbClr val="0070C0"/>
                </a:solidFill>
              </a:rPr>
              <a:t>osnovu vrijednosti ukupnih koncentracija BaP u zraku dobivenih modelom procjenjuju se da srednje godišnje vrijednosti BaP u PM</a:t>
            </a:r>
            <a:r>
              <a:rPr lang="hr-BA" sz="2000" baseline="-25000" dirty="0">
                <a:solidFill>
                  <a:srgbClr val="0070C0"/>
                </a:solidFill>
              </a:rPr>
              <a:t>10</a:t>
            </a:r>
            <a:r>
              <a:rPr lang="hr-BA" sz="2000" dirty="0">
                <a:solidFill>
                  <a:srgbClr val="0070C0"/>
                </a:solidFill>
              </a:rPr>
              <a:t> nisu prekoračile ciljnu vrijednosti u zonama Kontinentalna Hrvatska (HR 1), Lika, Gorski kotar i Primorje (HR 3), Istra (HR 4) i Dalmacija (HR 5</a:t>
            </a:r>
            <a:r>
              <a:rPr lang="hr-BA" sz="2000" dirty="0" smtClean="0">
                <a:solidFill>
                  <a:srgbClr val="0070C0"/>
                </a:solidFill>
              </a:rPr>
              <a:t>)</a:t>
            </a:r>
            <a:endParaRPr lang="hr-BA" sz="2000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130" y="6212148"/>
            <a:ext cx="3333520" cy="58740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344738" y="1732223"/>
            <a:ext cx="4537075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170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9798" y="1526959"/>
            <a:ext cx="8806649" cy="48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Sumarna ocjena onečišćenosti (nesukladnosti) zona i </a:t>
            </a:r>
            <a:r>
              <a:rPr lang="pl-PL" sz="2400" b="1" dirty="0" smtClean="0">
                <a:solidFill>
                  <a:srgbClr val="1F497D"/>
                </a:solidFill>
              </a:rPr>
              <a:t>aglomeracija za 2015. godinu</a:t>
            </a: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Sumporov </a:t>
            </a:r>
            <a:r>
              <a:rPr lang="pl-PL" sz="2000" b="1" dirty="0">
                <a:solidFill>
                  <a:srgbClr val="0070C0"/>
                </a:solidFill>
              </a:rPr>
              <a:t>dioksid SO2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Sve zone i aglomeracije ocjenjene su kao čiste.</a:t>
            </a: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Dušikov </a:t>
            </a:r>
            <a:r>
              <a:rPr lang="pl-PL" sz="2000" b="1" dirty="0">
                <a:solidFill>
                  <a:srgbClr val="0070C0"/>
                </a:solidFill>
              </a:rPr>
              <a:t>dioksid NO2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</a:t>
            </a:r>
            <a:r>
              <a:rPr lang="pl-PL" sz="2000" dirty="0">
                <a:solidFill>
                  <a:srgbClr val="FF0000"/>
                </a:solidFill>
              </a:rPr>
              <a:t>Aglomeracija Zagreb ocjenjena je kao onečišćena.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Ostale aglomeracije i sve zone ocijenjene su kao čiste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314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9798" y="1411179"/>
            <a:ext cx="8806649" cy="48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Sumarna ocjena onečišćenosti (nesukladnosti) zona i </a:t>
            </a:r>
            <a:r>
              <a:rPr lang="pl-PL" sz="2400" b="1" dirty="0" smtClean="0">
                <a:solidFill>
                  <a:srgbClr val="1F497D"/>
                </a:solidFill>
              </a:rPr>
              <a:t>aglomeracija za 2015. godinu</a:t>
            </a: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Lebdeće </a:t>
            </a:r>
            <a:r>
              <a:rPr lang="pl-PL" sz="2000" b="1" dirty="0">
                <a:solidFill>
                  <a:srgbClr val="0070C0"/>
                </a:solidFill>
              </a:rPr>
              <a:t>čestice </a:t>
            </a:r>
            <a:r>
              <a:rPr lang="pl-PL" sz="2000" b="1" dirty="0" smtClean="0">
                <a:solidFill>
                  <a:srgbClr val="0070C0"/>
                </a:solidFill>
              </a:rPr>
              <a:t>PM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10</a:t>
            </a:r>
            <a:endParaRPr lang="pl-PL" sz="2000" b="1" baseline="-25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</a:t>
            </a:r>
            <a:r>
              <a:rPr lang="pl-PL" sz="2000" dirty="0">
                <a:solidFill>
                  <a:srgbClr val="FF0000"/>
                </a:solidFill>
              </a:rPr>
              <a:t>Aglomeracije Zagreb i Osijek i Industrijska zona ocjenjene su kao onečišćene.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Aglomeracija Rijeka i Split te zone Kontinentalna Hrvatska, Istra, Lika, Gorski kotar i Primorje i Dalmacija ocjenjene su kao čiste.</a:t>
            </a: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Lebdeće </a:t>
            </a:r>
            <a:r>
              <a:rPr lang="pl-PL" sz="2000" b="1" dirty="0">
                <a:solidFill>
                  <a:srgbClr val="0070C0"/>
                </a:solidFill>
              </a:rPr>
              <a:t>čestice </a:t>
            </a:r>
            <a:r>
              <a:rPr lang="pl-PL" sz="2000" b="1" dirty="0" smtClean="0">
                <a:solidFill>
                  <a:srgbClr val="0070C0"/>
                </a:solidFill>
              </a:rPr>
              <a:t>PM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2,5</a:t>
            </a:r>
            <a:endParaRPr lang="pl-PL" sz="2000" b="1" baseline="-25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</a:t>
            </a:r>
            <a:r>
              <a:rPr lang="pl-PL" sz="2000" dirty="0">
                <a:solidFill>
                  <a:srgbClr val="FF0000"/>
                </a:solidFill>
              </a:rPr>
              <a:t>Industrijska zona ocjenjena je kao onečišćena.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Aglomeracija Zagreb Osijek, Rijeka i Split, te ostale zone ocjenjene su kao čiste.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1125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9798" y="1411179"/>
            <a:ext cx="8806649" cy="48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Sumarna ocjena onečišćenosti (nesukladnosti) zona i </a:t>
            </a:r>
            <a:r>
              <a:rPr lang="pl-PL" sz="2400" b="1" dirty="0" smtClean="0">
                <a:solidFill>
                  <a:srgbClr val="1F497D"/>
                </a:solidFill>
              </a:rPr>
              <a:t>aglomeracija za 2015. godinu</a:t>
            </a: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Ozon O 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3</a:t>
            </a:r>
            <a:endParaRPr lang="pl-PL" sz="2000" b="1" baseline="-25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</a:t>
            </a:r>
            <a:r>
              <a:rPr lang="pl-PL" sz="2000" dirty="0">
                <a:solidFill>
                  <a:srgbClr val="FF0000"/>
                </a:solidFill>
              </a:rPr>
              <a:t>Zone Kontinentalna Hrvatska, Lika, Gorski kotar i Primorje, Istra i Dalmacija ocjenjene su kao onečišćene kao i aglomeracije Zagreb i Rijeka.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Aglomeracija Osijek i Industrijska zona ocjenjene su kao čiste.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Aglomeracija Split nije ocjenjena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Ugljikov monoksid CO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Sve zone i aglomeracije ocjenjene su kao čiste.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7395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9798" y="1411179"/>
            <a:ext cx="8806649" cy="48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Sumarna ocjena onečišćenosti (nesukladnosti) zona i </a:t>
            </a:r>
            <a:r>
              <a:rPr lang="pl-PL" sz="2400" b="1" dirty="0" smtClean="0">
                <a:solidFill>
                  <a:srgbClr val="1F497D"/>
                </a:solidFill>
              </a:rPr>
              <a:t>aglomeracija za 2015. godinu</a:t>
            </a: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Benzen</a:t>
            </a: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FF0000"/>
                </a:solidFill>
              </a:rPr>
              <a:t>•</a:t>
            </a:r>
            <a:r>
              <a:rPr lang="pl-PL" sz="2000" dirty="0">
                <a:solidFill>
                  <a:srgbClr val="FF0000"/>
                </a:solidFill>
              </a:rPr>
              <a:t>	Industrijska zona ocjenjena je kao onečišćena.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Ostale zone ocijenjene su kao čiste.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Sve aglomeracije su ocjenjene kao čiste.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Ugljikov monoksid CO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Sve zone i aglomeracije ocjenjene su kao čiste.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576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9798" y="1411179"/>
            <a:ext cx="8806649" cy="48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Sumarna ocjena onečišćenosti (nesukladnosti) zona i </a:t>
            </a:r>
            <a:r>
              <a:rPr lang="pl-PL" sz="2400" b="1" dirty="0" smtClean="0">
                <a:solidFill>
                  <a:srgbClr val="1F497D"/>
                </a:solidFill>
              </a:rPr>
              <a:t>aglomeracija za 2015. godinu</a:t>
            </a: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Benzen</a:t>
            </a: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FF0000"/>
                </a:solidFill>
              </a:rPr>
              <a:t>•</a:t>
            </a:r>
            <a:r>
              <a:rPr lang="pl-PL" sz="2000" dirty="0">
                <a:solidFill>
                  <a:srgbClr val="FF0000"/>
                </a:solidFill>
              </a:rPr>
              <a:t>	Industrijska zona ocjenjena je kao onečišćena.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Ostale zone ocijenjene su kao čiste.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Sve aglomeracije su ocjenjene kao čiste.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Pb, Cd, Ni, As </a:t>
            </a:r>
            <a:r>
              <a:rPr lang="pl-PL" sz="2000" b="1" dirty="0">
                <a:solidFill>
                  <a:srgbClr val="0070C0"/>
                </a:solidFill>
              </a:rPr>
              <a:t>u </a:t>
            </a:r>
            <a:r>
              <a:rPr lang="pl-PL" sz="2000" b="1" dirty="0" smtClean="0">
                <a:solidFill>
                  <a:srgbClr val="0070C0"/>
                </a:solidFill>
              </a:rPr>
              <a:t>PM</a:t>
            </a:r>
            <a:r>
              <a:rPr lang="pl-PL" sz="2000" b="1" baseline="-25000" dirty="0" smtClean="0">
                <a:solidFill>
                  <a:srgbClr val="0070C0"/>
                </a:solidFill>
              </a:rPr>
              <a:t>10</a:t>
            </a: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•</a:t>
            </a:r>
            <a:r>
              <a:rPr lang="pl-PL" sz="2000" dirty="0">
                <a:solidFill>
                  <a:srgbClr val="0070C0"/>
                </a:solidFill>
              </a:rPr>
              <a:t>	Sve zone i aglomeracije ocjenjene su kao čiste.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82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14.4 DOSTAVA SLUŽBENIH PODATAKA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9798" y="1411179"/>
            <a:ext cx="8806649" cy="48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Sumarna ocjena onečišćenosti (nesukladnosti) zona i </a:t>
            </a:r>
            <a:r>
              <a:rPr lang="pl-PL" sz="2400" b="1" dirty="0" smtClean="0">
                <a:solidFill>
                  <a:srgbClr val="1F497D"/>
                </a:solidFill>
              </a:rPr>
              <a:t>aglomeracija za 2015. godinu</a:t>
            </a: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B(a)P u </a:t>
            </a:r>
            <a:r>
              <a:rPr lang="pl-PL" sz="2000" b="1" dirty="0" smtClean="0">
                <a:solidFill>
                  <a:srgbClr val="0070C0"/>
                </a:solidFill>
              </a:rPr>
              <a:t>PM10</a:t>
            </a: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FF0000"/>
                </a:solidFill>
              </a:rPr>
              <a:t>•</a:t>
            </a:r>
            <a:r>
              <a:rPr lang="pl-PL" sz="2000" dirty="0">
                <a:solidFill>
                  <a:srgbClr val="FF0000"/>
                </a:solidFill>
              </a:rPr>
              <a:t>	</a:t>
            </a:r>
            <a:r>
              <a:rPr lang="pl-PL" sz="2000" dirty="0" smtClean="0">
                <a:solidFill>
                  <a:srgbClr val="FF0000"/>
                </a:solidFill>
              </a:rPr>
              <a:t>Aglomeracija </a:t>
            </a:r>
            <a:r>
              <a:rPr lang="pl-PL" sz="2000" dirty="0">
                <a:solidFill>
                  <a:srgbClr val="FF0000"/>
                </a:solidFill>
              </a:rPr>
              <a:t>Zagreb i Industrijska zona ocjenjene su kao onečišćene.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</a:t>
            </a:r>
            <a:r>
              <a:rPr lang="pl-PL" sz="2000" dirty="0" smtClean="0">
                <a:solidFill>
                  <a:srgbClr val="0070C0"/>
                </a:solidFill>
              </a:rPr>
              <a:t>Ostale </a:t>
            </a:r>
            <a:r>
              <a:rPr lang="pl-PL" sz="2000" dirty="0">
                <a:solidFill>
                  <a:srgbClr val="0070C0"/>
                </a:solidFill>
              </a:rPr>
              <a:t>zone ocjenjena su kao čiste.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•	Aglomeracije Osijek, Rijeka i Split nisu ocjenjene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174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362234"/>
            <a:ext cx="8362950" cy="49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rgbClr val="1F497D"/>
                </a:solidFill>
              </a:rPr>
              <a:t>Akcijski planovi </a:t>
            </a:r>
            <a:r>
              <a:rPr lang="pl-PL" sz="2400" b="1" dirty="0">
                <a:solidFill>
                  <a:srgbClr val="0070C0"/>
                </a:solidFill>
              </a:rPr>
              <a:t>(informacije H-K) </a:t>
            </a:r>
            <a:endParaRPr lang="pl-PL" sz="2400" b="1" dirty="0" smtClean="0">
              <a:solidFill>
                <a:srgbClr val="FF000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ZOZZ - </a:t>
            </a:r>
            <a:r>
              <a:rPr lang="pl-PL" sz="2000" dirty="0">
                <a:solidFill>
                  <a:srgbClr val="0070C0"/>
                </a:solidFill>
              </a:rPr>
              <a:t>ako u određenoj zoni ili aglomeraciji </a:t>
            </a:r>
            <a:r>
              <a:rPr lang="pl-PL" sz="2000" b="1" dirty="0">
                <a:solidFill>
                  <a:srgbClr val="0070C0"/>
                </a:solidFill>
              </a:rPr>
              <a:t>razine onečišćujućih tvari u zraku prekoračuju bilo koju graničnu ili ciljnu vrijednost</a:t>
            </a:r>
            <a:r>
              <a:rPr lang="pl-PL" sz="2000" dirty="0">
                <a:solidFill>
                  <a:srgbClr val="0070C0"/>
                </a:solidFill>
              </a:rPr>
              <a:t>, u svakom od tih slučajeva donosi se </a:t>
            </a:r>
            <a:r>
              <a:rPr lang="pl-PL" sz="2000" b="1" dirty="0">
                <a:solidFill>
                  <a:srgbClr val="0070C0"/>
                </a:solidFill>
              </a:rPr>
              <a:t>akcijski plan za poboljšanje kvalitete zraka </a:t>
            </a:r>
            <a:r>
              <a:rPr lang="pl-PL" sz="2000" dirty="0">
                <a:solidFill>
                  <a:srgbClr val="0070C0"/>
                </a:solidFill>
              </a:rPr>
              <a:t>za tu zonu ili aglomeraciju kako bi se, </a:t>
            </a:r>
            <a:r>
              <a:rPr lang="pl-PL" sz="2000" b="1" dirty="0">
                <a:solidFill>
                  <a:srgbClr val="0070C0"/>
                </a:solidFill>
              </a:rPr>
              <a:t>u što je mogućem kraćem vremenu</a:t>
            </a:r>
            <a:r>
              <a:rPr lang="pl-PL" sz="2000" dirty="0">
                <a:solidFill>
                  <a:srgbClr val="0070C0"/>
                </a:solidFill>
              </a:rPr>
              <a:t>, osiguralo </a:t>
            </a:r>
            <a:r>
              <a:rPr lang="pl-PL" sz="2000" b="1" dirty="0">
                <a:solidFill>
                  <a:srgbClr val="0070C0"/>
                </a:solidFill>
              </a:rPr>
              <a:t>postizanje graničnih ili ciljnih vrijednosti</a:t>
            </a:r>
            <a:r>
              <a:rPr lang="pl-PL" sz="2000" dirty="0">
                <a:solidFill>
                  <a:srgbClr val="0070C0"/>
                </a:solidFill>
              </a:rPr>
              <a:t>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Akcijski </a:t>
            </a:r>
            <a:r>
              <a:rPr lang="pl-PL" sz="2000" dirty="0">
                <a:solidFill>
                  <a:srgbClr val="0070C0"/>
                </a:solidFill>
              </a:rPr>
              <a:t>plan za poboljšanje kvalitete zraka obuhvaća sve predmetne onečišćujuće tvari, a može dodatno obuhvatiti i posebne mjere kojima je svrha zaštita osjetljivih skupina stanovništva, uključujući i djecu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662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97655" y="1600379"/>
            <a:ext cx="8922057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Za razmjenu informacija i izvješćivanje </a:t>
            </a:r>
            <a:r>
              <a:rPr lang="pl-PL" sz="2000" dirty="0">
                <a:solidFill>
                  <a:srgbClr val="0070C0"/>
                </a:solidFill>
              </a:rPr>
              <a:t>o procjenjivanju i upravljanju kvalitetom zraka koriste se podaci o koncentracijama onečišćujućih tvari dobivenih mjerenjima </a:t>
            </a:r>
            <a:r>
              <a:rPr lang="pl-PL" sz="2000" dirty="0" smtClean="0">
                <a:solidFill>
                  <a:srgbClr val="0070C0"/>
                </a:solidFill>
              </a:rPr>
              <a:t>na </a:t>
            </a:r>
            <a:r>
              <a:rPr lang="pl-PL" sz="2000" b="1" dirty="0" smtClean="0">
                <a:solidFill>
                  <a:srgbClr val="0070C0"/>
                </a:solidFill>
              </a:rPr>
              <a:t>mjernim </a:t>
            </a:r>
            <a:r>
              <a:rPr lang="pl-PL" sz="2000" b="1" dirty="0">
                <a:solidFill>
                  <a:srgbClr val="0070C0"/>
                </a:solidFill>
              </a:rPr>
              <a:t>mjestima određenim člancima 4. do 6. Uredbe o utvrđivanju popisa mjernih mjesta za praćenje koncentracija pojedinih onečišćujućih tvari u zraku i lokacija mjernih postaja u državnoj mreži za trajno praćenje kvalitete zraka (Narodne novine, br. 65/16)</a:t>
            </a:r>
            <a:r>
              <a:rPr lang="pl-PL" sz="2000" dirty="0">
                <a:solidFill>
                  <a:srgbClr val="0070C0"/>
                </a:solidFill>
              </a:rPr>
              <a:t>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Osim </a:t>
            </a:r>
            <a:r>
              <a:rPr lang="pl-PL" sz="2000" dirty="0">
                <a:solidFill>
                  <a:srgbClr val="0070C0"/>
                </a:solidFill>
              </a:rPr>
              <a:t>koncentracija onečišćujućih tvari dobivenih mjerenjima na stalnim mjernim mjestima za izvješćivanje se mogu koristiti i podaci dobiveni </a:t>
            </a:r>
            <a:r>
              <a:rPr lang="pl-PL" sz="2000" b="1" dirty="0">
                <a:solidFill>
                  <a:srgbClr val="0070C0"/>
                </a:solidFill>
              </a:rPr>
              <a:t>indikativnim mjerenjima, modeliranjem i tehnikama objektivne procjene</a:t>
            </a:r>
            <a:r>
              <a:rPr lang="pl-PL" sz="2000" dirty="0">
                <a:solidFill>
                  <a:srgbClr val="0070C0"/>
                </a:solidFill>
              </a:rPr>
              <a:t>.</a:t>
            </a: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8492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362234"/>
            <a:ext cx="8362950" cy="49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 smtClean="0">
                <a:solidFill>
                  <a:srgbClr val="1F497D"/>
                </a:solidFill>
              </a:rPr>
              <a:t>Akcijski planovi</a:t>
            </a:r>
            <a:endParaRPr lang="pl-PL" sz="2400" b="1" dirty="0" smtClean="0">
              <a:solidFill>
                <a:srgbClr val="FF000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Ako </a:t>
            </a:r>
            <a:r>
              <a:rPr lang="pl-PL" sz="2000" dirty="0">
                <a:solidFill>
                  <a:srgbClr val="0070C0"/>
                </a:solidFill>
              </a:rPr>
              <a:t>više jedinica lokalne samouprave, odnosno Grada Zagreb pripada istoj zoni ili aglomeraciji u kojoj razine onečišćujuće tvari prekoračuju bilo koju graničnu ili ciljnu vrijednost, one </a:t>
            </a:r>
            <a:r>
              <a:rPr lang="pl-PL" sz="2000" b="1" dirty="0">
                <a:solidFill>
                  <a:srgbClr val="0070C0"/>
                </a:solidFill>
              </a:rPr>
              <a:t>zajednički surađuju u izradi akcijskog plana radi harmonizacije mjera</a:t>
            </a:r>
            <a:r>
              <a:rPr lang="pl-PL" sz="2000" dirty="0">
                <a:solidFill>
                  <a:srgbClr val="0070C0"/>
                </a:solidFill>
              </a:rPr>
              <a:t>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Nadležno </a:t>
            </a:r>
            <a:r>
              <a:rPr lang="pl-PL" sz="2000" b="1" dirty="0">
                <a:solidFill>
                  <a:srgbClr val="0070C0"/>
                </a:solidFill>
              </a:rPr>
              <a:t>upravno tijelo jedinice lokalne samouprave odnosno Grada Zagreba osigurava izradu akcijskog plana. </a:t>
            </a:r>
            <a:endParaRPr lang="pl-PL" sz="2000" b="1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Predstavničko </a:t>
            </a:r>
            <a:r>
              <a:rPr lang="pl-PL" sz="2000" dirty="0">
                <a:solidFill>
                  <a:srgbClr val="0070C0"/>
                </a:solidFill>
              </a:rPr>
              <a:t>tijelo jedinice lokalne samouprave, odnosno Grada Zagreba </a:t>
            </a:r>
            <a:r>
              <a:rPr lang="pl-PL" sz="2000" b="1" dirty="0">
                <a:solidFill>
                  <a:srgbClr val="0070C0"/>
                </a:solidFill>
              </a:rPr>
              <a:t>donosi akcijski plan za svoje administrativno područje.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472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200" y="1362234"/>
            <a:ext cx="8362950" cy="471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Akcijski plan osobito sadrži: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utvrđivanje </a:t>
            </a:r>
            <a:r>
              <a:rPr lang="pl-PL" sz="2000" dirty="0">
                <a:solidFill>
                  <a:srgbClr val="0070C0"/>
                </a:solidFill>
              </a:rPr>
              <a:t>mjesta prekomjernog onečišćenja,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opće </a:t>
            </a:r>
            <a:r>
              <a:rPr lang="pl-PL" sz="2000" dirty="0">
                <a:solidFill>
                  <a:srgbClr val="0070C0"/>
                </a:solidFill>
              </a:rPr>
              <a:t>informacije,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nadležno </a:t>
            </a:r>
            <a:r>
              <a:rPr lang="pl-PL" sz="2000" dirty="0">
                <a:solidFill>
                  <a:srgbClr val="0070C0"/>
                </a:solidFill>
              </a:rPr>
              <a:t>odgovorno tijelo,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vrstu </a:t>
            </a:r>
            <a:r>
              <a:rPr lang="pl-PL" sz="2000" dirty="0">
                <a:solidFill>
                  <a:srgbClr val="0070C0"/>
                </a:solidFill>
              </a:rPr>
              <a:t>i ocjenu onečišćenja, podrijetlo onečišćenja,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analizu </a:t>
            </a:r>
            <a:r>
              <a:rPr lang="pl-PL" sz="2000" dirty="0">
                <a:solidFill>
                  <a:srgbClr val="0070C0"/>
                </a:solidFill>
              </a:rPr>
              <a:t>stanja,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pojedinosti </a:t>
            </a:r>
            <a:r>
              <a:rPr lang="pl-PL" sz="2000" dirty="0">
                <a:solidFill>
                  <a:srgbClr val="0070C0"/>
                </a:solidFill>
              </a:rPr>
              <a:t>o provedenim mjerama,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mjere </a:t>
            </a:r>
            <a:r>
              <a:rPr lang="pl-PL" sz="2000" dirty="0">
                <a:solidFill>
                  <a:srgbClr val="0070C0"/>
                </a:solidFill>
              </a:rPr>
              <a:t>za smanjivanje onečišćenja zraka, 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redoslijed </a:t>
            </a:r>
            <a:r>
              <a:rPr lang="pl-PL" sz="2000" dirty="0">
                <a:solidFill>
                  <a:srgbClr val="0070C0"/>
                </a:solidFill>
              </a:rPr>
              <a:t>i rokove ostvarivanja </a:t>
            </a:r>
            <a:r>
              <a:rPr lang="pl-PL" sz="2000" dirty="0" smtClean="0">
                <a:solidFill>
                  <a:srgbClr val="0070C0"/>
                </a:solidFill>
              </a:rPr>
              <a:t>mjera</a:t>
            </a:r>
          </a:p>
          <a:p>
            <a:pPr marL="800100" lvl="1" indent="-342900">
              <a:spcBef>
                <a:spcPct val="2000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te </a:t>
            </a:r>
            <a:r>
              <a:rPr lang="pl-PL" sz="2000" dirty="0">
                <a:solidFill>
                  <a:srgbClr val="0070C0"/>
                </a:solidFill>
              </a:rPr>
              <a:t>procjenu sredstava.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79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457199" y="1438184"/>
            <a:ext cx="3227033" cy="464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Obvezni </a:t>
            </a:r>
            <a:r>
              <a:rPr lang="pl-PL" sz="2000" dirty="0">
                <a:solidFill>
                  <a:srgbClr val="0070C0"/>
                </a:solidFill>
              </a:rPr>
              <a:t>elementi koje Akcijski plan za poboljšanje kvalitete zraka mora sadržavati propisani su u Dijelu I. Priloga </a:t>
            </a:r>
            <a:r>
              <a:rPr lang="pl-PL" sz="2000" b="1" dirty="0">
                <a:solidFill>
                  <a:srgbClr val="0070C0"/>
                </a:solidFill>
              </a:rPr>
              <a:t>Pravilnika o uzajamnoj razmjeni informacija i izvješćivanju o kvaliteti zraka i obvezama za provedbu </a:t>
            </a:r>
            <a:r>
              <a:rPr lang="pl-PL" sz="2000" dirty="0">
                <a:solidFill>
                  <a:srgbClr val="0070C0"/>
                </a:solidFill>
              </a:rPr>
              <a:t>Odluke Komisije 2011/850/EU (Narodne novine, broj 3/16</a:t>
            </a:r>
            <a:r>
              <a:rPr lang="pl-PL" sz="2000" dirty="0" smtClean="0">
                <a:solidFill>
                  <a:srgbClr val="0070C0"/>
                </a:solidFill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102" y="1362234"/>
            <a:ext cx="4569756" cy="537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3182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39697" y="1606859"/>
            <a:ext cx="8580453" cy="428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Prema </a:t>
            </a:r>
            <a:r>
              <a:rPr lang="pl-PL" sz="2000" dirty="0">
                <a:solidFill>
                  <a:srgbClr val="0070C0"/>
                </a:solidFill>
              </a:rPr>
              <a:t>izmjenama i dopunama Zakona o zaštiti zraka (NN 61/17)  </a:t>
            </a:r>
            <a:r>
              <a:rPr lang="pl-PL" sz="2000" b="1" dirty="0">
                <a:solidFill>
                  <a:srgbClr val="0070C0"/>
                </a:solidFill>
              </a:rPr>
              <a:t>Akcijski plan donosi se u roku od 18 mjeseci </a:t>
            </a:r>
            <a:r>
              <a:rPr lang="pl-PL" sz="2000" b="1" dirty="0" smtClean="0">
                <a:solidFill>
                  <a:srgbClr val="0070C0"/>
                </a:solidFill>
              </a:rPr>
              <a:t>od </a:t>
            </a:r>
            <a:r>
              <a:rPr lang="pl-PL" sz="2000" b="1" dirty="0">
                <a:solidFill>
                  <a:srgbClr val="0070C0"/>
                </a:solidFill>
              </a:rPr>
              <a:t>kraja one godine u kojoj je utvrđeno prekoračenje</a:t>
            </a:r>
            <a:r>
              <a:rPr lang="pl-PL" sz="2000" dirty="0">
                <a:solidFill>
                  <a:srgbClr val="0070C0"/>
                </a:solidFill>
              </a:rPr>
              <a:t>, a Nadležno upravno tijelo jedinice lokalne samouprave </a:t>
            </a:r>
            <a:r>
              <a:rPr lang="pl-PL" sz="2000" b="1" dirty="0">
                <a:solidFill>
                  <a:srgbClr val="0070C0"/>
                </a:solidFill>
              </a:rPr>
              <a:t>dostavlja Agenciji doneseni akcijski plan </a:t>
            </a:r>
            <a:r>
              <a:rPr lang="pl-PL" sz="2000" dirty="0">
                <a:solidFill>
                  <a:srgbClr val="0070C0"/>
                </a:solidFill>
              </a:rPr>
              <a:t>za potrebe Informacijskog sustava o zaštiti zraka</a:t>
            </a:r>
            <a:r>
              <a:rPr lang="pl-PL" sz="2000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Iznimno</a:t>
            </a:r>
            <a:r>
              <a:rPr lang="pl-PL" sz="2000" dirty="0">
                <a:solidFill>
                  <a:srgbClr val="0070C0"/>
                </a:solidFill>
              </a:rPr>
              <a:t>, </a:t>
            </a:r>
            <a:r>
              <a:rPr lang="pl-PL" sz="2000" b="1" dirty="0">
                <a:solidFill>
                  <a:srgbClr val="0070C0"/>
                </a:solidFill>
              </a:rPr>
              <a:t>akcijski plan za prekoračenja utvrđena na mjernim mjestima iz članka 19. stavka 5. Zakona o zaštiti zraka </a:t>
            </a:r>
            <a:r>
              <a:rPr lang="pl-PL" sz="2000" dirty="0">
                <a:solidFill>
                  <a:srgbClr val="0070C0"/>
                </a:solidFill>
              </a:rPr>
              <a:t>(</a:t>
            </a:r>
            <a:r>
              <a:rPr lang="pl-PL" sz="2000" u="sng" dirty="0">
                <a:solidFill>
                  <a:srgbClr val="0070C0"/>
                </a:solidFill>
              </a:rPr>
              <a:t>mjerna mjesta koja se koriste za uzajamnu razmjenu informacija i izvješćivanja o kvaliteti zraka između Agencije i Europske komisije</a:t>
            </a:r>
            <a:r>
              <a:rPr lang="pl-PL" sz="2000" dirty="0">
                <a:solidFill>
                  <a:srgbClr val="0070C0"/>
                </a:solidFill>
              </a:rPr>
              <a:t>), Nadležno upravno tijelo jedinice lokalne samouprave dostavlja na </a:t>
            </a:r>
            <a:r>
              <a:rPr lang="pl-PL" sz="2000" b="1" dirty="0">
                <a:solidFill>
                  <a:srgbClr val="0070C0"/>
                </a:solidFill>
              </a:rPr>
              <a:t>mišljenje Ministarstvu i Agenciji </a:t>
            </a:r>
            <a:r>
              <a:rPr lang="pl-PL" sz="2000" dirty="0">
                <a:solidFill>
                  <a:srgbClr val="0070C0"/>
                </a:solidFill>
              </a:rPr>
              <a:t>prije njegova donošenja, a najkasnije u roku od </a:t>
            </a:r>
            <a:r>
              <a:rPr lang="pl-PL" sz="2000" b="1" dirty="0">
                <a:solidFill>
                  <a:srgbClr val="0070C0"/>
                </a:solidFill>
              </a:rPr>
              <a:t>15 mjeseci </a:t>
            </a:r>
            <a:r>
              <a:rPr lang="pl-PL" sz="2000" dirty="0">
                <a:solidFill>
                  <a:srgbClr val="0070C0"/>
                </a:solidFill>
              </a:rPr>
              <a:t>od kraja one godine u kojoj je utvrđeno prekoračenje.</a:t>
            </a:r>
            <a:endParaRPr lang="pl-PL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50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376239" y="1477762"/>
            <a:ext cx="8443911" cy="4418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Informacije </a:t>
            </a:r>
            <a:r>
              <a:rPr lang="pl-PL" sz="2000" b="1" dirty="0">
                <a:solidFill>
                  <a:srgbClr val="0070C0"/>
                </a:solidFill>
              </a:rPr>
              <a:t>o akcijskom planu </a:t>
            </a:r>
            <a:r>
              <a:rPr lang="pl-PL" sz="2000" dirty="0">
                <a:solidFill>
                  <a:srgbClr val="0070C0"/>
                </a:solidFill>
              </a:rPr>
              <a:t>za prekoračenja graničnih i ciljnih vrijednosti s mjernih mjesta </a:t>
            </a:r>
            <a:r>
              <a:rPr lang="pl-PL" sz="2000" b="1" dirty="0">
                <a:solidFill>
                  <a:srgbClr val="0070C0"/>
                </a:solidFill>
              </a:rPr>
              <a:t>određenih Uredbom </a:t>
            </a:r>
            <a:r>
              <a:rPr lang="pl-PL" sz="2000" dirty="0">
                <a:solidFill>
                  <a:srgbClr val="0070C0"/>
                </a:solidFill>
              </a:rPr>
              <a:t>o utvrđivanju popisa mjernih mjesta za praćenje koncentracija pojedinih onečišćujućih tvari u zraku i lokacija mjernih postaja u državnoj mreži za trajno praćenje kvalitete zraka (Narodne novine, br. 65/16) </a:t>
            </a:r>
            <a:r>
              <a:rPr lang="pl-PL" sz="2000" b="1" dirty="0">
                <a:solidFill>
                  <a:srgbClr val="0070C0"/>
                </a:solidFill>
              </a:rPr>
              <a:t>dostavljaju se u Agenciju odmah po donošenju Akcijskog plana</a:t>
            </a:r>
            <a:r>
              <a:rPr lang="pl-PL" sz="2000" dirty="0" smtClean="0">
                <a:solidFill>
                  <a:srgbClr val="0070C0"/>
                </a:solidFill>
              </a:rPr>
              <a:t>. (</a:t>
            </a:r>
            <a:r>
              <a:rPr lang="pl-PL" sz="2000" dirty="0" smtClean="0">
                <a:solidFill>
                  <a:srgbClr val="FF0000"/>
                </a:solidFill>
              </a:rPr>
              <a:t>ne čekati 18/15 mjeseci</a:t>
            </a:r>
            <a:r>
              <a:rPr lang="pl-PL" sz="2000" dirty="0" smtClean="0">
                <a:solidFill>
                  <a:srgbClr val="0070C0"/>
                </a:solidFill>
              </a:rPr>
              <a:t>)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Agencija </a:t>
            </a:r>
            <a:r>
              <a:rPr lang="pl-PL" sz="2000" b="1" dirty="0">
                <a:solidFill>
                  <a:srgbClr val="0070C0"/>
                </a:solidFill>
              </a:rPr>
              <a:t>dostavlja informacije o akcijskim planovima u EK odmah po njihovu zaprimanju</a:t>
            </a:r>
            <a:r>
              <a:rPr lang="pl-PL" sz="2000" dirty="0">
                <a:solidFill>
                  <a:srgbClr val="0070C0"/>
                </a:solidFill>
              </a:rPr>
              <a:t>, </a:t>
            </a:r>
            <a:r>
              <a:rPr lang="pl-PL" sz="2000" u="sng" dirty="0">
                <a:solidFill>
                  <a:srgbClr val="0070C0"/>
                </a:solidFill>
              </a:rPr>
              <a:t>a najkasnije 2 godine od kraja kalendarske godine u kojoj je zabilježeno prvo prekoračenje</a:t>
            </a:r>
            <a:r>
              <a:rPr lang="pl-PL" sz="2000" dirty="0">
                <a:solidFill>
                  <a:srgbClr val="0070C0"/>
                </a:solidFill>
              </a:rPr>
              <a:t>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Prema </a:t>
            </a:r>
            <a:r>
              <a:rPr lang="pl-PL" sz="2000" dirty="0">
                <a:solidFill>
                  <a:srgbClr val="0070C0"/>
                </a:solidFill>
              </a:rPr>
              <a:t>zahtjevima Provedbene Odluke 2011/850/EK podaci se dostavljaju </a:t>
            </a:r>
            <a:r>
              <a:rPr lang="pl-PL" sz="2000" b="1" dirty="0">
                <a:solidFill>
                  <a:srgbClr val="0070C0"/>
                </a:solidFill>
              </a:rPr>
              <a:t>elektroničkim putem (XML-format)</a:t>
            </a:r>
            <a:r>
              <a:rPr lang="pl-PL" sz="2000" dirty="0">
                <a:solidFill>
                  <a:srgbClr val="0070C0"/>
                </a:solidFill>
              </a:rPr>
              <a:t>, a referentna forma za unos i dostavu podataka nalazi se na </a:t>
            </a:r>
            <a:r>
              <a:rPr lang="pl-PL" sz="2000" b="1" dirty="0">
                <a:solidFill>
                  <a:srgbClr val="0070C0"/>
                </a:solidFill>
              </a:rPr>
              <a:t>portalu Kvaliteta zraka u Republici Hrvatskoj</a:t>
            </a:r>
            <a:r>
              <a:rPr lang="pl-PL" sz="2000" dirty="0">
                <a:solidFill>
                  <a:srgbClr val="0070C0"/>
                </a:solidFill>
              </a:rPr>
              <a:t>.</a:t>
            </a:r>
            <a:endParaRPr lang="pl-PL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96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13064" y="1445782"/>
            <a:ext cx="8797771" cy="471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Informacije o akcijskim planovima koje se dostavljaju EK su:</a:t>
            </a:r>
          </a:p>
          <a:p>
            <a:pPr marL="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>
                <a:solidFill>
                  <a:srgbClr val="0070C0"/>
                </a:solidFill>
              </a:rPr>
              <a:t>Informacije o </a:t>
            </a:r>
            <a:r>
              <a:rPr lang="pl-PL" sz="2000" b="1" dirty="0" smtClean="0">
                <a:solidFill>
                  <a:srgbClr val="0070C0"/>
                </a:solidFill>
              </a:rPr>
              <a:t>akcijskim planovima </a:t>
            </a:r>
            <a:r>
              <a:rPr lang="pl-PL" sz="2000" b="1" dirty="0">
                <a:solidFill>
                  <a:srgbClr val="0070C0"/>
                </a:solidFill>
              </a:rPr>
              <a:t>za poboljšanje kvalitete zraka (H) – </a:t>
            </a:r>
            <a:r>
              <a:rPr lang="pl-PL" sz="2000" dirty="0">
                <a:solidFill>
                  <a:srgbClr val="0070C0"/>
                </a:solidFill>
              </a:rPr>
              <a:t>to su općenite informacije o akcijskim planovima: ime plana, godina prvog prekoračenja, odgovorno tijelo, obuhvaćene onečišćujuće tvari, datum donošenja plana, vremenski plan provedbe </a:t>
            </a:r>
            <a:r>
              <a:rPr lang="pl-PL" sz="2000" dirty="0" smtClean="0">
                <a:solidFill>
                  <a:srgbClr val="0070C0"/>
                </a:solidFill>
              </a:rPr>
              <a:t>…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Informacije </a:t>
            </a:r>
            <a:r>
              <a:rPr lang="pl-PL" sz="2000" b="1" dirty="0">
                <a:solidFill>
                  <a:srgbClr val="0070C0"/>
                </a:solidFill>
              </a:rPr>
              <a:t>o raspodjeli izvora (I) – </a:t>
            </a:r>
            <a:r>
              <a:rPr lang="pl-PL" sz="2000" dirty="0">
                <a:solidFill>
                  <a:srgbClr val="0070C0"/>
                </a:solidFill>
              </a:rPr>
              <a:t>to su informacije o raspodjeli izvora (source apportionment) odnosno doprinosu onečišćenja: lokalnom, regionalnom, </a:t>
            </a:r>
            <a:r>
              <a:rPr lang="pl-PL" sz="2000" dirty="0" smtClean="0">
                <a:solidFill>
                  <a:srgbClr val="0070C0"/>
                </a:solidFill>
              </a:rPr>
              <a:t>urbanom</a:t>
            </a:r>
          </a:p>
          <a:p>
            <a:pPr marL="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Informacije o scenariju za godinu postizanja (J) – </a:t>
            </a:r>
            <a:r>
              <a:rPr lang="pl-PL" sz="2000" dirty="0" smtClean="0">
                <a:solidFill>
                  <a:srgbClr val="0070C0"/>
                </a:solidFill>
              </a:rPr>
              <a:t>to su informacije o početnom i projekcijskom scenariju za godinu postizanja granične vrijednosti. Početni scenarij je bez poduzimanja mjera, a projekcijski scenarij je sa poduzetim mjerama</a:t>
            </a:r>
          </a:p>
          <a:p>
            <a:pPr marL="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Informacije </a:t>
            </a:r>
            <a:r>
              <a:rPr lang="pl-PL" sz="2000" b="1" dirty="0">
                <a:solidFill>
                  <a:srgbClr val="0070C0"/>
                </a:solidFill>
              </a:rPr>
              <a:t>o mjerama za poboljšanje kvalitete zraka (K) </a:t>
            </a:r>
            <a:r>
              <a:rPr lang="pl-PL" sz="2000" dirty="0">
                <a:solidFill>
                  <a:srgbClr val="0070C0"/>
                </a:solidFill>
              </a:rPr>
              <a:t>– to su informacije o poduzetim mjerama u svrhu postizanja graničnih i/ili ciljnih vrijednosti: vrsta mjere, vremenski period trajanja mjere, sektori i područja na koja mjera utječe, smanjenje emisija zbog primjene mjere i očekivani utjecaj na </a:t>
            </a:r>
            <a:r>
              <a:rPr lang="pl-PL" sz="2000" dirty="0" smtClean="0">
                <a:solidFill>
                  <a:srgbClr val="0070C0"/>
                </a:solidFill>
              </a:rPr>
              <a:t>koncentracije</a:t>
            </a:r>
            <a:endParaRPr lang="pl-PL" sz="2000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b="1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5788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376239" y="1473693"/>
            <a:ext cx="8443911" cy="45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b="1" dirty="0">
                <a:solidFill>
                  <a:srgbClr val="0070C0"/>
                </a:solidFill>
              </a:rPr>
              <a:t>Informacije o akcijskim planovima (informacije H-K) </a:t>
            </a:r>
            <a:r>
              <a:rPr lang="pl-PL" sz="2000" dirty="0">
                <a:solidFill>
                  <a:srgbClr val="0070C0"/>
                </a:solidFill>
              </a:rPr>
              <a:t>predstavničko tijelo jedinice lokalne samouprave dostavlja Agenciji u informacijski sustav zaštite zraka </a:t>
            </a:r>
            <a:r>
              <a:rPr lang="pl-PL" sz="2000" b="1" dirty="0">
                <a:solidFill>
                  <a:srgbClr val="0070C0"/>
                </a:solidFill>
              </a:rPr>
              <a:t>u elektroničkom obliku koristeći formate i protokole</a:t>
            </a:r>
            <a:r>
              <a:rPr lang="pl-PL" sz="2000" dirty="0">
                <a:solidFill>
                  <a:srgbClr val="0070C0"/>
                </a:solidFill>
              </a:rPr>
              <a:t> iz Odluke Komisije 2011/850/EU </a:t>
            </a:r>
            <a:r>
              <a:rPr lang="pl-PL" sz="2000" b="1" dirty="0">
                <a:solidFill>
                  <a:srgbClr val="0070C0"/>
                </a:solidFill>
              </a:rPr>
              <a:t>koje Agencija objavljuje na svojim internetskim stranicama</a:t>
            </a:r>
            <a:r>
              <a:rPr lang="pl-PL" sz="2000" b="1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Sve informacije dostavljene EK su javno dostupne na portalu Kvaliteta zraka u </a:t>
            </a:r>
            <a:r>
              <a:rPr lang="pl-PL" sz="2000" dirty="0" smtClean="0">
                <a:solidFill>
                  <a:srgbClr val="0070C0"/>
                </a:solidFill>
              </a:rPr>
              <a:t>RH na slijedećim poveznicama:</a:t>
            </a: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iszz.azo.hr/iskzl/hPlan.htm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pl-PL" sz="2000" dirty="0" smtClean="0">
                <a:solidFill>
                  <a:srgbClr val="0070C0"/>
                </a:solidFill>
                <a:hlinkClick r:id="rId3"/>
              </a:rPr>
              <a:t>iszz.azo.hr/iskzl/iSourceAppointment.htm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  <a:hlinkClick r:id="rId4"/>
              </a:rPr>
              <a:t>http://</a:t>
            </a:r>
            <a:r>
              <a:rPr lang="pl-PL" sz="2000" dirty="0" smtClean="0">
                <a:solidFill>
                  <a:srgbClr val="0070C0"/>
                </a:solidFill>
                <a:hlinkClick r:id="rId4"/>
              </a:rPr>
              <a:t>iszz.azo.hr/iskzl/jEvaluation.htm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  <a:hlinkClick r:id="rId5"/>
              </a:rPr>
              <a:t>http://</a:t>
            </a:r>
            <a:r>
              <a:rPr lang="pl-PL" sz="2000" dirty="0" smtClean="0">
                <a:solidFill>
                  <a:srgbClr val="0070C0"/>
                </a:solidFill>
                <a:hlinkClick r:id="rId5"/>
              </a:rPr>
              <a:t>iszz.azo.hr/iskzl/kMeasure.htm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892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4186" y="1324000"/>
            <a:ext cx="8797771" cy="41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Informacije </a:t>
            </a:r>
            <a:r>
              <a:rPr lang="pl-PL" sz="2400" b="1" dirty="0">
                <a:solidFill>
                  <a:srgbClr val="1F497D"/>
                </a:solidFill>
              </a:rPr>
              <a:t>o </a:t>
            </a:r>
            <a:r>
              <a:rPr lang="pl-PL" sz="2400" b="1" dirty="0" smtClean="0">
                <a:solidFill>
                  <a:srgbClr val="1F497D"/>
                </a:solidFill>
              </a:rPr>
              <a:t>akc. planovima </a:t>
            </a:r>
            <a:r>
              <a:rPr lang="pl-PL" sz="2400" b="1" dirty="0">
                <a:solidFill>
                  <a:srgbClr val="1F497D"/>
                </a:solidFill>
              </a:rPr>
              <a:t>za poboljšanje kvalitete zraka (H</a:t>
            </a:r>
            <a:r>
              <a:rPr lang="pl-PL" sz="2400" b="1" dirty="0" smtClean="0">
                <a:solidFill>
                  <a:srgbClr val="1F497D"/>
                </a:solidFill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942" y="1760315"/>
            <a:ext cx="5047448" cy="40597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4186" y="2446313"/>
            <a:ext cx="34844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općenite </a:t>
            </a:r>
            <a:r>
              <a:rPr lang="pl-PL" sz="2000" dirty="0">
                <a:solidFill>
                  <a:srgbClr val="0070C0"/>
                </a:solidFill>
              </a:rPr>
              <a:t>informacije o akcijskim planovima: ime plana, godina prvog prekoračenja, odgovorno tijelo, obuhvaćene onečišćujuće tvari, datum donošenja plana, vremenski plan provedbe …..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0586" y="5959680"/>
            <a:ext cx="442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dirty="0">
                <a:hlinkClick r:id="rId6"/>
              </a:rPr>
              <a:t>http://</a:t>
            </a:r>
            <a:r>
              <a:rPr lang="hr-BA" dirty="0" smtClean="0">
                <a:hlinkClick r:id="rId6"/>
              </a:rPr>
              <a:t>iszz.azo.hr/iskzl/hPlan.htm?id=5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98828658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4186" y="1324000"/>
            <a:ext cx="8797771" cy="41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Informacije </a:t>
            </a:r>
            <a:r>
              <a:rPr lang="pl-PL" sz="2400" b="1" dirty="0">
                <a:solidFill>
                  <a:srgbClr val="1F497D"/>
                </a:solidFill>
              </a:rPr>
              <a:t>o planovima za poboljšanje kvalitete zraka (H</a:t>
            </a:r>
            <a:r>
              <a:rPr lang="pl-PL" sz="2400" b="1" dirty="0" smtClean="0">
                <a:solidFill>
                  <a:srgbClr val="1F497D"/>
                </a:solidFill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3" name="Content Placeholder 8"/>
          <p:cNvSpPr>
            <a:spLocks/>
          </p:cNvSpPr>
          <p:nvPr/>
        </p:nvSpPr>
        <p:spPr bwMode="auto">
          <a:xfrm>
            <a:off x="284084" y="1878280"/>
            <a:ext cx="4820576" cy="458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H.1.3 Opis </a:t>
            </a:r>
            <a:r>
              <a:rPr lang="pl-PL" sz="2000" dirty="0" smtClean="0">
                <a:solidFill>
                  <a:srgbClr val="0070C0"/>
                </a:solidFill>
              </a:rPr>
              <a:t>promjena (ako ih ima)</a:t>
            </a:r>
            <a:r>
              <a:rPr lang="pl-PL" sz="2000" dirty="0">
                <a:solidFill>
                  <a:srgbClr val="0070C0"/>
                </a:solidFill>
              </a:rPr>
              <a:t>	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H.1.4 </a:t>
            </a:r>
            <a:r>
              <a:rPr lang="pl-PL" sz="2000" dirty="0">
                <a:solidFill>
                  <a:srgbClr val="0070C0"/>
                </a:solidFill>
              </a:rPr>
              <a:t>Period izvješćivanja	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H.1.4.1 Godina izvješća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H.2.2 </a:t>
            </a:r>
            <a:r>
              <a:rPr lang="pl-PL" sz="2000" dirty="0">
                <a:solidFill>
                  <a:srgbClr val="0070C0"/>
                </a:solidFill>
              </a:rPr>
              <a:t>Šifra plana	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H.2.3 </a:t>
            </a:r>
            <a:r>
              <a:rPr lang="pl-PL" sz="2000" dirty="0">
                <a:solidFill>
                  <a:srgbClr val="0070C0"/>
                </a:solidFill>
              </a:rPr>
              <a:t>Naziv plana	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H.2.4 </a:t>
            </a:r>
            <a:r>
              <a:rPr lang="pl-PL" sz="2000" dirty="0">
                <a:solidFill>
                  <a:srgbClr val="0070C0"/>
                </a:solidFill>
              </a:rPr>
              <a:t>Nadležno tijelo	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H.2.5 </a:t>
            </a:r>
            <a:r>
              <a:rPr lang="pl-PL" sz="2000" dirty="0">
                <a:solidFill>
                  <a:srgbClr val="0070C0"/>
                </a:solidFill>
              </a:rPr>
              <a:t>Referentna godina prvog </a:t>
            </a:r>
            <a:r>
              <a:rPr lang="pl-PL" sz="2000" dirty="0" smtClean="0">
                <a:solidFill>
                  <a:srgbClr val="0070C0"/>
                </a:solidFill>
              </a:rPr>
              <a:t>prekoračenja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H.2.6 Status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H.2.7 Onečišćujuće tvari koje su obuhvaćene </a:t>
            </a:r>
            <a:r>
              <a:rPr lang="pl-PL" sz="2000" dirty="0" smtClean="0">
                <a:solidFill>
                  <a:srgbClr val="0070C0"/>
                </a:solidFill>
              </a:rPr>
              <a:t>	planom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H.2.8 </a:t>
            </a:r>
            <a:r>
              <a:rPr lang="pl-PL" sz="2000" dirty="0">
                <a:solidFill>
                  <a:srgbClr val="0070C0"/>
                </a:solidFill>
              </a:rPr>
              <a:t>Datum službenog donošenja </a:t>
            </a:r>
            <a:r>
              <a:rPr lang="pl-PL" sz="2000" dirty="0" smtClean="0">
                <a:solidFill>
                  <a:srgbClr val="0070C0"/>
                </a:solidFill>
              </a:rPr>
              <a:t>plana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H.2.9 </a:t>
            </a:r>
            <a:r>
              <a:rPr lang="pl-PL" sz="2000" dirty="0">
                <a:solidFill>
                  <a:srgbClr val="0070C0"/>
                </a:solidFill>
              </a:rPr>
              <a:t>Planirani raspored provedbe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H.2.10 Poveznica na plan kvalitete </a:t>
            </a:r>
            <a:r>
              <a:rPr lang="pl-PL" sz="2000" dirty="0" smtClean="0">
                <a:solidFill>
                  <a:srgbClr val="0070C0"/>
                </a:solidFill>
              </a:rPr>
              <a:t>zraka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H.2.11 Poveznica na primjenu</a:t>
            </a:r>
          </a:p>
        </p:txBody>
      </p:sp>
      <p:sp>
        <p:nvSpPr>
          <p:cNvPr id="14" name="Content Placeholder 8"/>
          <p:cNvSpPr>
            <a:spLocks/>
          </p:cNvSpPr>
          <p:nvPr/>
        </p:nvSpPr>
        <p:spPr bwMode="auto">
          <a:xfrm>
            <a:off x="5017218" y="1877300"/>
            <a:ext cx="3984739" cy="389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H.2.12 </a:t>
            </a:r>
            <a:r>
              <a:rPr lang="pl-PL" sz="2000" dirty="0">
                <a:solidFill>
                  <a:srgbClr val="0070C0"/>
                </a:solidFill>
              </a:rPr>
              <a:t>Vezane publikacije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H.2.13 </a:t>
            </a:r>
            <a:r>
              <a:rPr lang="pl-PL" sz="2000" dirty="0">
                <a:solidFill>
                  <a:srgbClr val="0070C0"/>
                </a:solidFill>
              </a:rPr>
              <a:t>Komentar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H.2.14 </a:t>
            </a:r>
            <a:r>
              <a:rPr lang="pl-PL" sz="2000" dirty="0">
                <a:solidFill>
                  <a:srgbClr val="0070C0"/>
                </a:solidFill>
              </a:rPr>
              <a:t>Informacije o izjavi o </a:t>
            </a:r>
            <a:r>
              <a:rPr lang="pl-PL" sz="2000" dirty="0" smtClean="0">
                <a:solidFill>
                  <a:srgbClr val="0070C0"/>
                </a:solidFill>
              </a:rPr>
              <a:t>	prekoračenju</a:t>
            </a: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5529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4186" y="1324000"/>
            <a:ext cx="8797771" cy="41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Količinski doprinosi - raspodjela izvora (I)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4186" y="2446313"/>
            <a:ext cx="34844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- </a:t>
            </a:r>
            <a:r>
              <a:rPr lang="pl-PL" sz="2000" dirty="0" smtClean="0">
                <a:solidFill>
                  <a:srgbClr val="0070C0"/>
                </a:solidFill>
              </a:rPr>
              <a:t>informacije </a:t>
            </a:r>
            <a:r>
              <a:rPr lang="pl-PL" sz="2000" dirty="0">
                <a:solidFill>
                  <a:srgbClr val="0070C0"/>
                </a:solidFill>
              </a:rPr>
              <a:t>o raspodjeli izvora (source </a:t>
            </a:r>
            <a:r>
              <a:rPr lang="pl-PL" sz="2000" dirty="0" smtClean="0">
                <a:solidFill>
                  <a:srgbClr val="0070C0"/>
                </a:solidFill>
              </a:rPr>
              <a:t>apportionment</a:t>
            </a:r>
            <a:r>
              <a:rPr lang="pl-PL" sz="2000" dirty="0">
                <a:solidFill>
                  <a:srgbClr val="0070C0"/>
                </a:solidFill>
              </a:rPr>
              <a:t>) odnosno doprinosu onečišćenja: lokalnom, regionalnom, urbanom </a:t>
            </a:r>
            <a:r>
              <a:rPr lang="pl-PL" sz="2000" dirty="0" smtClean="0">
                <a:solidFill>
                  <a:srgbClr val="0070C0"/>
                </a:solidFill>
              </a:rPr>
              <a:t>…</a:t>
            </a:r>
            <a:endParaRPr lang="pl-PL" sz="20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0585" y="5959680"/>
            <a:ext cx="5123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dirty="0">
                <a:hlinkClick r:id="rId5"/>
              </a:rPr>
              <a:t>http://</a:t>
            </a:r>
            <a:r>
              <a:rPr lang="hr-BA" dirty="0" smtClean="0">
                <a:hlinkClick r:id="rId5"/>
              </a:rPr>
              <a:t>iszz.azo.hr/iskzl/iSourceAppointment.htm</a:t>
            </a:r>
            <a:endParaRPr lang="hr-B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9962" y="1775702"/>
            <a:ext cx="5099198" cy="402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772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0919" y="1533545"/>
            <a:ext cx="8859915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Podaci se dostavljaju na CDR (Central Data Repository) </a:t>
            </a:r>
          </a:p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  <a:hlinkClick r:id="rId2"/>
              </a:rPr>
              <a:t>http://</a:t>
            </a:r>
            <a:r>
              <a:rPr lang="pl-PL" sz="2400" b="1" dirty="0" smtClean="0">
                <a:solidFill>
                  <a:srgbClr val="1F497D"/>
                </a:solidFill>
                <a:hlinkClick r:id="rId2"/>
              </a:rPr>
              <a:t>cdr.eionet.europa.eu/hr/eu/aqd</a:t>
            </a:r>
            <a:endParaRPr lang="pl-PL" sz="2400" b="1" dirty="0" smtClean="0">
              <a:solidFill>
                <a:srgbClr val="1F497D"/>
              </a:solidFill>
            </a:endParaRPr>
          </a:p>
          <a:p>
            <a:pPr lvl="1">
              <a:spcBef>
                <a:spcPct val="20000"/>
              </a:spcBef>
            </a:pPr>
            <a:endParaRPr lang="pl-PL" sz="2400" b="1" dirty="0">
              <a:solidFill>
                <a:srgbClr val="1F497D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Kojemu se može pristupiti i putam Europen </a:t>
            </a:r>
            <a:r>
              <a:rPr lang="pl-PL" sz="2400" b="1" dirty="0">
                <a:solidFill>
                  <a:srgbClr val="1F497D"/>
                </a:solidFill>
              </a:rPr>
              <a:t>Air Quality </a:t>
            </a:r>
            <a:r>
              <a:rPr lang="pl-PL" sz="2400" b="1" dirty="0" smtClean="0">
                <a:solidFill>
                  <a:srgbClr val="1F497D"/>
                </a:solidFill>
              </a:rPr>
              <a:t>Portal-a</a:t>
            </a:r>
            <a:endParaRPr lang="pl-PL" sz="2400" b="1" dirty="0">
              <a:solidFill>
                <a:srgbClr val="1F497D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  <a:hlinkClick r:id="rId3"/>
              </a:rPr>
              <a:t>http</a:t>
            </a:r>
            <a:r>
              <a:rPr lang="pl-PL" sz="2000" dirty="0">
                <a:solidFill>
                  <a:srgbClr val="0070C0"/>
                </a:solidFill>
                <a:hlinkClick r:id="rId3"/>
              </a:rPr>
              <a:t>://eeadmz1-cws-wp-air.azurewebsites.net</a:t>
            </a:r>
            <a:r>
              <a:rPr lang="pl-PL" sz="2000" dirty="0" smtClean="0">
                <a:solidFill>
                  <a:srgbClr val="0070C0"/>
                </a:solidFill>
                <a:hlinkClick r:id="rId3"/>
              </a:rPr>
              <a:t>/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Službeno objavljene informacije o kakvoći zraka dostupne su putem web stranice EEA.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  <a:hlinkClick r:id="rId4"/>
              </a:rPr>
              <a:t>https://www.eea.europa.eu/themes/air/dc</a:t>
            </a:r>
            <a:endParaRPr lang="hr-BA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</a:rPr>
              <a:t>Komentari i prijedlozi o toj web stranici trebaju biti upućeni AQ IPR </a:t>
            </a:r>
            <a:r>
              <a:rPr lang="hr-BA" sz="2000" dirty="0" err="1">
                <a:solidFill>
                  <a:srgbClr val="0070C0"/>
                </a:solidFill>
              </a:rPr>
              <a:t>helpdesk</a:t>
            </a:r>
            <a:r>
              <a:rPr lang="hr-BA" sz="2000" dirty="0">
                <a:solidFill>
                  <a:srgbClr val="0070C0"/>
                </a:solidFill>
              </a:rPr>
              <a:t> </a:t>
            </a:r>
            <a:r>
              <a:rPr lang="hr-BA" sz="2000" b="1" u="sng" dirty="0">
                <a:hlinkClick r:id="rId5"/>
              </a:rPr>
              <a:t>AQ IPR </a:t>
            </a:r>
            <a:r>
              <a:rPr lang="hr-BA" sz="2000" b="1" u="sng" dirty="0" err="1">
                <a:hlinkClick r:id="rId5"/>
              </a:rPr>
              <a:t>helpdesk</a:t>
            </a:r>
            <a:endParaRPr lang="hr-BA" sz="2000" b="1" u="sng" dirty="0"/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71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4186" y="1324000"/>
            <a:ext cx="8797771" cy="41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Količinski doprinosi - raspodjela izvora (I)</a:t>
            </a:r>
            <a:endParaRPr lang="pl-PL" sz="2400" b="1" dirty="0" smtClean="0">
              <a:solidFill>
                <a:srgbClr val="1F497D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3" name="Content Placeholder 8"/>
          <p:cNvSpPr>
            <a:spLocks/>
          </p:cNvSpPr>
          <p:nvPr/>
        </p:nvSpPr>
        <p:spPr bwMode="auto">
          <a:xfrm>
            <a:off x="204186" y="1877300"/>
            <a:ext cx="5069150" cy="461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I.1.3 Opis </a:t>
            </a:r>
            <a:r>
              <a:rPr lang="pl-PL" sz="2000" dirty="0" smtClean="0">
                <a:solidFill>
                  <a:srgbClr val="0070C0"/>
                </a:solidFill>
              </a:rPr>
              <a:t>promjena (ako ih ima)</a:t>
            </a:r>
            <a:r>
              <a:rPr lang="pl-PL" sz="2000" dirty="0">
                <a:solidFill>
                  <a:srgbClr val="0070C0"/>
                </a:solidFill>
              </a:rPr>
              <a:t>	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I.1.4 </a:t>
            </a:r>
            <a:r>
              <a:rPr lang="pl-PL" sz="2000" dirty="0">
                <a:solidFill>
                  <a:srgbClr val="0070C0"/>
                </a:solidFill>
              </a:rPr>
              <a:t>Period izvješćivanja	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I.1.4.1 Godina izvješćivanja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I.2.1 Kod raspodjele izvora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I.2.2 </a:t>
            </a:r>
            <a:r>
              <a:rPr lang="pl-PL" sz="2000" dirty="0">
                <a:solidFill>
                  <a:srgbClr val="0070C0"/>
                </a:solidFill>
              </a:rPr>
              <a:t>Referentna godina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I.2.3 </a:t>
            </a:r>
            <a:r>
              <a:rPr lang="pl-PL" sz="2000" dirty="0">
                <a:solidFill>
                  <a:srgbClr val="0070C0"/>
                </a:solidFill>
              </a:rPr>
              <a:t>Šifra plana	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I.2.4 </a:t>
            </a:r>
            <a:r>
              <a:rPr lang="pl-PL" sz="2000" dirty="0">
                <a:solidFill>
                  <a:srgbClr val="0070C0"/>
                </a:solidFill>
              </a:rPr>
              <a:t>Procjena </a:t>
            </a:r>
            <a:r>
              <a:rPr lang="pl-PL" sz="2000" dirty="0" smtClean="0">
                <a:solidFill>
                  <a:srgbClr val="0070C0"/>
                </a:solidFill>
              </a:rPr>
              <a:t>urbanog utjecaja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I.2.5 </a:t>
            </a:r>
            <a:r>
              <a:rPr lang="pl-PL" sz="2000" dirty="0">
                <a:solidFill>
                  <a:srgbClr val="0070C0"/>
                </a:solidFill>
              </a:rPr>
              <a:t>Procjena </a:t>
            </a:r>
            <a:r>
              <a:rPr lang="pl-PL" sz="2000" dirty="0" smtClean="0">
                <a:solidFill>
                  <a:srgbClr val="0070C0"/>
                </a:solidFill>
              </a:rPr>
              <a:t>lokalnog utjecaja 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I.2.6 Prekoračenje</a:t>
            </a:r>
            <a:r>
              <a:rPr lang="pl-PL" sz="2000" dirty="0">
                <a:solidFill>
                  <a:srgbClr val="0070C0"/>
                </a:solidFill>
              </a:rPr>
              <a:t>	</a:t>
            </a:r>
          </a:p>
          <a:p>
            <a:pPr marL="342900" lvl="1" indent="-342900">
              <a:spcBef>
                <a:spcPts val="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Brojčana </a:t>
            </a:r>
            <a:r>
              <a:rPr lang="pl-PL" sz="2000" dirty="0">
                <a:solidFill>
                  <a:srgbClr val="0070C0"/>
                </a:solidFill>
              </a:rPr>
              <a:t>vrijednost prekoračenja </a:t>
            </a:r>
            <a:r>
              <a:rPr lang="pl-PL" sz="2000" dirty="0" smtClean="0">
                <a:solidFill>
                  <a:srgbClr val="0070C0"/>
                </a:solidFill>
              </a:rPr>
              <a:t>(</a:t>
            </a:r>
            <a:r>
              <a:rPr lang="pl-PL" sz="2000" dirty="0">
                <a:solidFill>
                  <a:srgbClr val="0070C0"/>
                </a:solidFill>
              </a:rPr>
              <a:t>srednja godišnja vrijednost</a:t>
            </a:r>
            <a:r>
              <a:rPr lang="pl-PL" sz="2000" dirty="0" smtClean="0">
                <a:solidFill>
                  <a:srgbClr val="0070C0"/>
                </a:solidFill>
              </a:rPr>
              <a:t>)</a:t>
            </a: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ts val="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Broj </a:t>
            </a:r>
            <a:r>
              <a:rPr lang="pl-PL" sz="2000" dirty="0">
                <a:solidFill>
                  <a:srgbClr val="0070C0"/>
                </a:solidFill>
              </a:rPr>
              <a:t>prekoračenja (broj dana/sati</a:t>
            </a:r>
            <a:r>
              <a:rPr lang="pl-PL" sz="2000" dirty="0" smtClean="0">
                <a:solidFill>
                  <a:srgbClr val="0070C0"/>
                </a:solidFill>
              </a:rPr>
              <a:t>)</a:t>
            </a:r>
            <a:endParaRPr lang="pl-PL" sz="2000" dirty="0">
              <a:solidFill>
                <a:srgbClr val="0070C0"/>
              </a:solidFill>
            </a:endParaRPr>
          </a:p>
          <a:p>
            <a:pPr marL="342900" lvl="1" indent="-342900">
              <a:spcBef>
                <a:spcPts val="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Metoda procijenjivanja</a:t>
            </a:r>
          </a:p>
          <a:p>
            <a:pPr marL="342900" lvl="1" indent="-342900">
              <a:spcBef>
                <a:spcPts val="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Umanjenje metode </a:t>
            </a:r>
            <a:r>
              <a:rPr lang="pl-PL" sz="2000" dirty="0" smtClean="0">
                <a:solidFill>
                  <a:srgbClr val="0070C0"/>
                </a:solidFill>
              </a:rPr>
              <a:t>procijenjivanja</a:t>
            </a:r>
          </a:p>
        </p:txBody>
      </p:sp>
      <p:sp>
        <p:nvSpPr>
          <p:cNvPr id="14" name="Content Placeholder 8"/>
          <p:cNvSpPr>
            <a:spLocks/>
          </p:cNvSpPr>
          <p:nvPr/>
        </p:nvSpPr>
        <p:spPr bwMode="auto">
          <a:xfrm>
            <a:off x="5060272" y="1877300"/>
            <a:ext cx="3941685" cy="420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Informacije </a:t>
            </a:r>
            <a:r>
              <a:rPr lang="pl-PL" sz="2000" dirty="0">
                <a:solidFill>
                  <a:srgbClr val="0070C0"/>
                </a:solidFill>
              </a:rPr>
              <a:t>o stanovništvu i izloženom ekosistemu i vegetaciji na području prekoračenja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I.2.7 Komentari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I.2.8 Poveznica na Plan (podaci „H</a:t>
            </a:r>
            <a:r>
              <a:rPr lang="pl-PL" sz="2000" dirty="0" smtClean="0">
                <a:solidFill>
                  <a:srgbClr val="0070C0"/>
                </a:solidFill>
              </a:rPr>
              <a:t>“)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I.2.9 Poveznica na Prekoračenja </a:t>
            </a:r>
            <a:r>
              <a:rPr lang="pl-PL" sz="2000" dirty="0" smtClean="0">
                <a:solidFill>
                  <a:srgbClr val="0070C0"/>
                </a:solidFill>
              </a:rPr>
              <a:t>	(</a:t>
            </a:r>
            <a:r>
              <a:rPr lang="pl-PL" sz="2000" dirty="0">
                <a:solidFill>
                  <a:srgbClr val="0070C0"/>
                </a:solidFill>
              </a:rPr>
              <a:t>podaci „G“)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7827439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4186" y="1324000"/>
            <a:ext cx="8797771" cy="41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Scenarij – početni i projekcijski (J)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4186" y="2446313"/>
            <a:ext cx="34844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- </a:t>
            </a:r>
            <a:r>
              <a:rPr lang="pl-PL" sz="2000" dirty="0" smtClean="0">
                <a:solidFill>
                  <a:srgbClr val="0070C0"/>
                </a:solidFill>
              </a:rPr>
              <a:t>informacije </a:t>
            </a:r>
            <a:r>
              <a:rPr lang="pl-PL" sz="2000" dirty="0">
                <a:solidFill>
                  <a:srgbClr val="0070C0"/>
                </a:solidFill>
              </a:rPr>
              <a:t>o početnom i projekcijskom scenariju za godinu postizanja granične vrijednosti. Početni scenarij je bez poduzimanja mjera, a projekcijski scenarij je sa poduzetim mjerama</a:t>
            </a:r>
            <a:r>
              <a:rPr lang="pl-PL" sz="2000" dirty="0" smtClean="0">
                <a:solidFill>
                  <a:srgbClr val="0070C0"/>
                </a:solidFill>
              </a:rPr>
              <a:t>...</a:t>
            </a:r>
            <a:endParaRPr lang="pl-PL" sz="20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0585" y="5959680"/>
            <a:ext cx="5123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dirty="0">
                <a:hlinkClick r:id="rId5"/>
              </a:rPr>
              <a:t>http://</a:t>
            </a:r>
            <a:r>
              <a:rPr lang="hr-BA" dirty="0" smtClean="0">
                <a:hlinkClick r:id="rId5"/>
              </a:rPr>
              <a:t>iszz.azo.hr/iskzl/jEvaluation.htm</a:t>
            </a:r>
            <a:endParaRPr lang="hr-BA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102" y="1806750"/>
            <a:ext cx="5122496" cy="414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6803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4186" y="1324000"/>
            <a:ext cx="8797771" cy="41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Scenarij – početni i projekcijski (J)</a:t>
            </a:r>
            <a:endParaRPr lang="pl-PL" sz="2400" b="1" dirty="0" smtClean="0">
              <a:solidFill>
                <a:srgbClr val="1F497D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3" name="Content Placeholder 8"/>
          <p:cNvSpPr>
            <a:spLocks/>
          </p:cNvSpPr>
          <p:nvPr/>
        </p:nvSpPr>
        <p:spPr bwMode="auto">
          <a:xfrm>
            <a:off x="116744" y="1877300"/>
            <a:ext cx="4819240" cy="458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J.1.3 Opis promjene	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J.1.4 </a:t>
            </a:r>
            <a:r>
              <a:rPr lang="pl-PL" sz="2000" dirty="0">
                <a:solidFill>
                  <a:srgbClr val="0070C0"/>
                </a:solidFill>
              </a:rPr>
              <a:t>Period izvješćivanja	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J.1.4.1 Godina izvješćivanja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J.2.2 </a:t>
            </a:r>
            <a:r>
              <a:rPr lang="pl-PL" sz="2000" dirty="0">
                <a:solidFill>
                  <a:srgbClr val="0070C0"/>
                </a:solidFill>
              </a:rPr>
              <a:t>Kod </a:t>
            </a:r>
            <a:r>
              <a:rPr lang="pl-PL" sz="2000" dirty="0" smtClean="0">
                <a:solidFill>
                  <a:srgbClr val="0070C0"/>
                </a:solidFill>
              </a:rPr>
              <a:t>Scenarija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J.2.3 Mjerodavne publikacije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J.2.4 </a:t>
            </a:r>
            <a:r>
              <a:rPr lang="pl-PL" sz="2000" dirty="0">
                <a:solidFill>
                  <a:srgbClr val="0070C0"/>
                </a:solidFill>
              </a:rPr>
              <a:t>Godina za koju su projekcije izračunate	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J.2.5 </a:t>
            </a:r>
            <a:r>
              <a:rPr lang="pl-PL" sz="2000" dirty="0">
                <a:solidFill>
                  <a:srgbClr val="0070C0"/>
                </a:solidFill>
              </a:rPr>
              <a:t>Godina </a:t>
            </a:r>
            <a:r>
              <a:rPr lang="pl-PL" sz="2000" dirty="0" smtClean="0">
                <a:solidFill>
                  <a:srgbClr val="0070C0"/>
                </a:solidFill>
              </a:rPr>
              <a:t>početka</a:t>
            </a:r>
          </a:p>
          <a:p>
            <a:pPr marL="0" lvl="1">
              <a:spcBef>
                <a:spcPts val="0"/>
              </a:spcBef>
            </a:pPr>
            <a:r>
              <a:rPr lang="pl-PL" sz="2000" u="sng" dirty="0">
                <a:solidFill>
                  <a:srgbClr val="0070C0"/>
                </a:solidFill>
              </a:rPr>
              <a:t>J.2.6 Početni scenarij</a:t>
            </a:r>
            <a:r>
              <a:rPr lang="pl-PL" sz="2000" dirty="0">
                <a:solidFill>
                  <a:srgbClr val="0070C0"/>
                </a:solidFill>
              </a:rPr>
              <a:t>	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J.2.6.1 Opis početnog scenarija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J.2.6.2 Ukupne emisije (kt/god)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J.2.6.3 </a:t>
            </a:r>
            <a:r>
              <a:rPr lang="pl-PL" sz="2000" dirty="0">
                <a:solidFill>
                  <a:srgbClr val="0070C0"/>
                </a:solidFill>
              </a:rPr>
              <a:t>Očekivana razina koncentracija </a:t>
            </a:r>
            <a:r>
              <a:rPr lang="pl-PL" sz="2000" dirty="0" smtClean="0">
                <a:solidFill>
                  <a:srgbClr val="0070C0"/>
                </a:solidFill>
              </a:rPr>
              <a:t>	[</a:t>
            </a:r>
            <a:r>
              <a:rPr lang="pl-PL" sz="2000" dirty="0">
                <a:solidFill>
                  <a:srgbClr val="0070C0"/>
                </a:solidFill>
              </a:rPr>
              <a:t>µg/m</a:t>
            </a:r>
            <a:r>
              <a:rPr lang="pl-PL" sz="2000" baseline="30000" dirty="0">
                <a:solidFill>
                  <a:srgbClr val="0070C0"/>
                </a:solidFill>
              </a:rPr>
              <a:t>3</a:t>
            </a:r>
            <a:r>
              <a:rPr lang="pl-PL" sz="2000" dirty="0" smtClean="0">
                <a:solidFill>
                  <a:srgbClr val="0070C0"/>
                </a:solidFill>
              </a:rPr>
              <a:t>]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J.2.6.4 </a:t>
            </a:r>
            <a:r>
              <a:rPr lang="pl-PL" sz="2000" dirty="0">
                <a:solidFill>
                  <a:srgbClr val="0070C0"/>
                </a:solidFill>
              </a:rPr>
              <a:t>Očekivana </a:t>
            </a:r>
            <a:r>
              <a:rPr lang="pl-PL" sz="2000" dirty="0" smtClean="0">
                <a:solidFill>
                  <a:srgbClr val="0070C0"/>
                </a:solidFill>
              </a:rPr>
              <a:t>prekoračenja</a:t>
            </a:r>
            <a:endParaRPr lang="pl-PL" sz="2000" dirty="0">
              <a:solidFill>
                <a:srgbClr val="0070C0"/>
              </a:solidFill>
            </a:endParaRPr>
          </a:p>
        </p:txBody>
      </p:sp>
      <p:sp>
        <p:nvSpPr>
          <p:cNvPr id="14" name="Content Placeholder 8"/>
          <p:cNvSpPr>
            <a:spLocks/>
          </p:cNvSpPr>
          <p:nvPr/>
        </p:nvSpPr>
        <p:spPr bwMode="auto">
          <a:xfrm>
            <a:off x="4757724" y="1877300"/>
            <a:ext cx="4324132" cy="452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J.2.6.5 Komentari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J.2.6.6 </a:t>
            </a:r>
            <a:r>
              <a:rPr lang="pl-PL" sz="2000" dirty="0" smtClean="0">
                <a:solidFill>
                  <a:srgbClr val="0070C0"/>
                </a:solidFill>
              </a:rPr>
              <a:t>Mjere iz plana </a:t>
            </a:r>
            <a:r>
              <a:rPr lang="pl-PL" sz="2000" dirty="0">
                <a:solidFill>
                  <a:srgbClr val="0070C0"/>
                </a:solidFill>
              </a:rPr>
              <a:t>koje su uključene u početnu </a:t>
            </a:r>
            <a:r>
              <a:rPr lang="pl-PL" sz="2000" dirty="0" smtClean="0">
                <a:solidFill>
                  <a:srgbClr val="0070C0"/>
                </a:solidFill>
              </a:rPr>
              <a:t>scenarij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u="sng" dirty="0" smtClean="0">
                <a:solidFill>
                  <a:srgbClr val="0070C0"/>
                </a:solidFill>
              </a:rPr>
              <a:t>J.2.7 Projekcijski scenarij</a:t>
            </a:r>
            <a:r>
              <a:rPr lang="pl-PL" sz="2000" dirty="0" smtClean="0">
                <a:solidFill>
                  <a:srgbClr val="0070C0"/>
                </a:solidFill>
              </a:rPr>
              <a:t>	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J.2.7.1 Opis projekcijskog scenarija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J.2.7.2 Ukupne emisije (kt/god)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J.2.7.3 Očekivana razina 	koncentracija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J.2.7.4 Očekivana prekoračenja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J.2.7.5 Komentari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J.2.7.6 Mjere </a:t>
            </a:r>
            <a:r>
              <a:rPr lang="pl-PL" sz="2000" dirty="0">
                <a:solidFill>
                  <a:srgbClr val="0070C0"/>
                </a:solidFill>
              </a:rPr>
              <a:t>iz plana koje su uključene </a:t>
            </a:r>
            <a:r>
              <a:rPr lang="pl-PL" sz="2000" dirty="0" smtClean="0">
                <a:solidFill>
                  <a:srgbClr val="0070C0"/>
                </a:solidFill>
              </a:rPr>
              <a:t>u projekciju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J.2.8 Poveznica na Plan (podaci „H“)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J.2.9 Poveznica na Raspodjelu izvora (Podaci „I“)</a:t>
            </a: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27433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4186" y="1324000"/>
            <a:ext cx="8797771" cy="41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Mjere (K)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65" y="2080083"/>
            <a:ext cx="34844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- </a:t>
            </a:r>
            <a:r>
              <a:rPr lang="pl-PL" sz="2000" dirty="0" smtClean="0">
                <a:solidFill>
                  <a:srgbClr val="0070C0"/>
                </a:solidFill>
              </a:rPr>
              <a:t>informacije </a:t>
            </a:r>
            <a:r>
              <a:rPr lang="pl-PL" sz="2000" dirty="0">
                <a:solidFill>
                  <a:srgbClr val="0070C0"/>
                </a:solidFill>
              </a:rPr>
              <a:t>o poduzetim mjerama u svrhu postizanja graničnih i/ili ciljnih vrijednosti: vrsta mjere, vremenski period trajanja mjere, sektori i područja na koja mjera utječe, smanjenje emisija zbog primjene mjere i očekivani utjecaj na koncentracije</a:t>
            </a:r>
            <a:r>
              <a:rPr lang="pl-PL" sz="2000" dirty="0" smtClean="0">
                <a:solidFill>
                  <a:srgbClr val="0070C0"/>
                </a:solidFill>
              </a:rPr>
              <a:t>...</a:t>
            </a: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0585" y="5959680"/>
            <a:ext cx="5123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dirty="0">
                <a:hlinkClick r:id="rId5"/>
              </a:rPr>
              <a:t>http://</a:t>
            </a:r>
            <a:r>
              <a:rPr lang="hr-BA" dirty="0" smtClean="0">
                <a:hlinkClick r:id="rId5"/>
              </a:rPr>
              <a:t>iszz.azo.hr/iskzl/kMeasure.htm?id=6</a:t>
            </a:r>
            <a:endParaRPr lang="hr-BA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905" y="1547441"/>
            <a:ext cx="5239052" cy="42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793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4186" y="1298570"/>
            <a:ext cx="8797771" cy="41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Mjere (K)</a:t>
            </a:r>
            <a:endParaRPr lang="pl-PL" sz="2400" b="1" dirty="0" smtClean="0">
              <a:solidFill>
                <a:srgbClr val="1F497D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3" name="Content Placeholder 8"/>
          <p:cNvSpPr>
            <a:spLocks/>
          </p:cNvSpPr>
          <p:nvPr/>
        </p:nvSpPr>
        <p:spPr bwMode="auto">
          <a:xfrm>
            <a:off x="85333" y="1717656"/>
            <a:ext cx="3615648" cy="464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K.1.3 Opis promjena	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K.1.4 </a:t>
            </a:r>
            <a:r>
              <a:rPr lang="pl-PL" sz="2000" dirty="0">
                <a:solidFill>
                  <a:srgbClr val="0070C0"/>
                </a:solidFill>
              </a:rPr>
              <a:t>Period </a:t>
            </a:r>
            <a:r>
              <a:rPr lang="pl-PL" sz="2000" dirty="0" smtClean="0">
                <a:solidFill>
                  <a:srgbClr val="0070C0"/>
                </a:solidFill>
              </a:rPr>
              <a:t>izvješćivanja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K.1.4.1 </a:t>
            </a:r>
            <a:r>
              <a:rPr lang="pl-PL" sz="2000" dirty="0">
                <a:solidFill>
                  <a:srgbClr val="0070C0"/>
                </a:solidFill>
              </a:rPr>
              <a:t>Godina izvješćivanja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K.2.2 </a:t>
            </a:r>
            <a:r>
              <a:rPr lang="pl-PL" sz="2000" dirty="0">
                <a:solidFill>
                  <a:srgbClr val="0070C0"/>
                </a:solidFill>
              </a:rPr>
              <a:t>Kod mjere 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K.2.3 Naziv mjere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K.2.4 Opis mjere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K.2.5 </a:t>
            </a:r>
            <a:r>
              <a:rPr lang="pl-PL" sz="2000" dirty="0" smtClean="0">
                <a:solidFill>
                  <a:srgbClr val="0070C0"/>
                </a:solidFill>
              </a:rPr>
              <a:t>Klasifikacija mjere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K.2.6 </a:t>
            </a:r>
            <a:r>
              <a:rPr lang="pl-PL" sz="2000" dirty="0">
                <a:solidFill>
                  <a:srgbClr val="0070C0"/>
                </a:solidFill>
              </a:rPr>
              <a:t>Vrsta mjere	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K.2.7 </a:t>
            </a:r>
            <a:r>
              <a:rPr lang="pl-PL" sz="2000" dirty="0">
                <a:solidFill>
                  <a:srgbClr val="0070C0"/>
                </a:solidFill>
              </a:rPr>
              <a:t>Upravna razina	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K.2.8 Vremenski period mjere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K.2.9 Troškovi	</a:t>
            </a:r>
          </a:p>
          <a:p>
            <a:pPr marL="342900" lvl="1" indent="-342900">
              <a:spcBef>
                <a:spcPts val="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K.2.9.1 </a:t>
            </a:r>
            <a:r>
              <a:rPr lang="pl-PL" sz="2000" dirty="0">
                <a:solidFill>
                  <a:srgbClr val="0070C0"/>
                </a:solidFill>
              </a:rPr>
              <a:t>Procijenjeni </a:t>
            </a:r>
            <a:r>
              <a:rPr lang="pl-PL" sz="2000" dirty="0" smtClean="0">
                <a:solidFill>
                  <a:srgbClr val="0070C0"/>
                </a:solidFill>
              </a:rPr>
              <a:t>troškovi</a:t>
            </a:r>
          </a:p>
          <a:p>
            <a:pPr marL="342900" lvl="1" indent="-342900">
              <a:spcBef>
                <a:spcPts val="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K.2.9.2 Konačni </a:t>
            </a:r>
            <a:r>
              <a:rPr lang="pl-PL" sz="2000" dirty="0" smtClean="0">
                <a:solidFill>
                  <a:srgbClr val="0070C0"/>
                </a:solidFill>
              </a:rPr>
              <a:t>troškovi</a:t>
            </a:r>
          </a:p>
          <a:p>
            <a:pPr marL="342900" lvl="1" indent="-342900">
              <a:spcBef>
                <a:spcPts val="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K.2.9.3 </a:t>
            </a:r>
            <a:r>
              <a:rPr lang="pl-PL" sz="2000" dirty="0" smtClean="0">
                <a:solidFill>
                  <a:srgbClr val="0070C0"/>
                </a:solidFill>
              </a:rPr>
              <a:t>Valuta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K.2.9.4 </a:t>
            </a:r>
            <a:r>
              <a:rPr lang="pl-PL" sz="2000" dirty="0">
                <a:solidFill>
                  <a:srgbClr val="0070C0"/>
                </a:solidFill>
              </a:rPr>
              <a:t>Komentar</a:t>
            </a: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sp>
        <p:nvSpPr>
          <p:cNvPr id="14" name="Content Placeholder 8"/>
          <p:cNvSpPr>
            <a:spLocks/>
          </p:cNvSpPr>
          <p:nvPr/>
        </p:nvSpPr>
        <p:spPr bwMode="auto">
          <a:xfrm>
            <a:off x="3700981" y="1818748"/>
            <a:ext cx="4731799" cy="465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K.2.10 Izvori na </a:t>
            </a:r>
            <a:r>
              <a:rPr lang="pl-PL" sz="2000" dirty="0">
                <a:solidFill>
                  <a:srgbClr val="0070C0"/>
                </a:solidFill>
              </a:rPr>
              <a:t>koje utječe mjera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K.2.11 </a:t>
            </a:r>
            <a:r>
              <a:rPr lang="pl-PL" sz="2000" dirty="0">
                <a:solidFill>
                  <a:srgbClr val="0070C0"/>
                </a:solidFill>
              </a:rPr>
              <a:t>Područje na koje utječe mjera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K.2.12 Planiranje </a:t>
            </a:r>
            <a:r>
              <a:rPr lang="pl-PL" sz="2000" dirty="0">
                <a:solidFill>
                  <a:srgbClr val="0070C0"/>
                </a:solidFill>
              </a:rPr>
              <a:t>provedba	</a:t>
            </a:r>
          </a:p>
          <a:p>
            <a:pPr marL="342900" lvl="1" indent="-342900">
              <a:spcBef>
                <a:spcPts val="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Status provedbe (planirani i stvarni datumi početka i završetka) te </a:t>
            </a:r>
            <a:r>
              <a:rPr lang="it-IT" sz="2000" dirty="0">
                <a:solidFill>
                  <a:srgbClr val="0070C0"/>
                </a:solidFill>
              </a:rPr>
              <a:t>Planirani </a:t>
            </a:r>
            <a:r>
              <a:rPr lang="hr-BA" sz="2000" dirty="0" smtClean="0">
                <a:solidFill>
                  <a:srgbClr val="0070C0"/>
                </a:solidFill>
              </a:rPr>
              <a:t>datum kada mjera treba</a:t>
            </a:r>
            <a:r>
              <a:rPr lang="it-IT" sz="2000" dirty="0" smtClean="0">
                <a:solidFill>
                  <a:srgbClr val="0070C0"/>
                </a:solidFill>
              </a:rPr>
              <a:t> </a:t>
            </a:r>
            <a:r>
              <a:rPr lang="it-IT" sz="2000" dirty="0">
                <a:solidFill>
                  <a:srgbClr val="0070C0"/>
                </a:solidFill>
              </a:rPr>
              <a:t>dati </a:t>
            </a:r>
            <a:r>
              <a:rPr lang="hr-BA" sz="2000" dirty="0" smtClean="0">
                <a:solidFill>
                  <a:srgbClr val="0070C0"/>
                </a:solidFill>
              </a:rPr>
              <a:t>puni učinak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K.2.13 Smanjenje emisija zbog primijene 	mjere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K.2.14 </a:t>
            </a:r>
            <a:r>
              <a:rPr lang="pl-PL" sz="2000" dirty="0">
                <a:solidFill>
                  <a:srgbClr val="0070C0"/>
                </a:solidFill>
              </a:rPr>
              <a:t>Očekivani utjecaj na </a:t>
            </a:r>
            <a:r>
              <a:rPr lang="pl-PL" sz="2000" dirty="0" smtClean="0">
                <a:solidFill>
                  <a:srgbClr val="0070C0"/>
                </a:solidFill>
              </a:rPr>
              <a:t>koncentracije</a:t>
            </a:r>
          </a:p>
          <a:p>
            <a:pPr marL="342900" lvl="1" indent="-342900">
              <a:spcBef>
                <a:spcPts val="0"/>
              </a:spcBef>
              <a:buFontTx/>
              <a:buChar char="-"/>
            </a:pPr>
            <a:r>
              <a:rPr lang="pl-PL" sz="2000" dirty="0" smtClean="0">
                <a:solidFill>
                  <a:srgbClr val="0070C0"/>
                </a:solidFill>
              </a:rPr>
              <a:t>K.2.14.1 Vrijednost</a:t>
            </a:r>
          </a:p>
          <a:p>
            <a:pPr marL="342900" lvl="1" indent="-342900">
              <a:spcBef>
                <a:spcPts val="0"/>
              </a:spcBef>
              <a:buFontTx/>
              <a:buChar char="-"/>
            </a:pPr>
            <a:r>
              <a:rPr lang="pl-PL" sz="2000" dirty="0">
                <a:solidFill>
                  <a:srgbClr val="0070C0"/>
                </a:solidFill>
              </a:rPr>
              <a:t>K.2.14.2 Broj prekoračenja (Sati ili dani)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K.2.15 </a:t>
            </a:r>
            <a:r>
              <a:rPr lang="pl-PL" sz="2000" dirty="0">
                <a:solidFill>
                  <a:srgbClr val="0070C0"/>
                </a:solidFill>
              </a:rPr>
              <a:t>Komentar za pojašnjenje	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K.2.16 </a:t>
            </a:r>
            <a:r>
              <a:rPr lang="pl-PL" sz="2000" dirty="0">
                <a:solidFill>
                  <a:srgbClr val="0070C0"/>
                </a:solidFill>
              </a:rPr>
              <a:t>Poveznica na Raspodjelu izvora (Podaci „I“)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K.2.17 </a:t>
            </a:r>
            <a:r>
              <a:rPr lang="pl-PL" sz="2000" dirty="0">
                <a:solidFill>
                  <a:srgbClr val="0070C0"/>
                </a:solidFill>
              </a:rPr>
              <a:t>Poveznica na Scenarij (Podaci „J“)</a:t>
            </a: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4404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14.5 DOSTAVA PODATAKA O AKCIJSKIM PLANOVIMA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329" y="1717859"/>
            <a:ext cx="2583403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 svim formama H-K većina polja ima </a:t>
            </a:r>
            <a:r>
              <a:rPr lang="pl-PL" sz="2000" b="1" dirty="0" smtClean="0">
                <a:solidFill>
                  <a:srgbClr val="0070C0"/>
                </a:solidFill>
              </a:rPr>
              <a:t>dodatno pojašnjenje</a:t>
            </a:r>
            <a:r>
              <a:rPr lang="pl-PL" sz="2000" dirty="0" smtClean="0">
                <a:solidFill>
                  <a:srgbClr val="0070C0"/>
                </a:solidFill>
              </a:rPr>
              <a:t>, </a:t>
            </a:r>
            <a:r>
              <a:rPr lang="pl-PL" sz="2000" dirty="0">
                <a:solidFill>
                  <a:srgbClr val="0070C0"/>
                </a:solidFill>
              </a:rPr>
              <a:t>što je potrebno upisati u upravo to </a:t>
            </a:r>
            <a:r>
              <a:rPr lang="pl-PL" sz="2000" dirty="0" smtClean="0">
                <a:solidFill>
                  <a:srgbClr val="0070C0"/>
                </a:solidFill>
              </a:rPr>
              <a:t>polje, koje se pokazuje </a:t>
            </a:r>
            <a:r>
              <a:rPr lang="pl-PL" sz="2000" dirty="0">
                <a:solidFill>
                  <a:srgbClr val="0070C0"/>
                </a:solidFill>
              </a:rPr>
              <a:t>kada se kursor postavi na to polje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939" y="1323386"/>
            <a:ext cx="5963795" cy="475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348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71021" y="1362235"/>
            <a:ext cx="8886549" cy="110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pl-PL" sz="2400" b="1" dirty="0">
                <a:solidFill>
                  <a:srgbClr val="1F497D"/>
                </a:solidFill>
              </a:rPr>
              <a:t>CENTRAL DATA </a:t>
            </a:r>
            <a:r>
              <a:rPr lang="pl-PL" sz="2400" b="1" dirty="0" smtClean="0">
                <a:solidFill>
                  <a:srgbClr val="1F497D"/>
                </a:solidFill>
              </a:rPr>
              <a:t>REPOSITORY </a:t>
            </a:r>
            <a:r>
              <a:rPr lang="pl-PL" sz="2000" dirty="0" smtClean="0">
                <a:solidFill>
                  <a:srgbClr val="0070C0"/>
                </a:solidFill>
              </a:rPr>
              <a:t>je središnji repozitorij/skladište/prostor podataka koji je dio Reportneta</a:t>
            </a:r>
            <a:r>
              <a:rPr lang="pl-PL" sz="2000" dirty="0">
                <a:solidFill>
                  <a:srgbClr val="0070C0"/>
                </a:solidFill>
              </a:rPr>
              <a:t>. </a:t>
            </a:r>
            <a:r>
              <a:rPr lang="pl-PL" sz="2000" dirty="0" smtClean="0">
                <a:solidFill>
                  <a:srgbClr val="0070C0"/>
                </a:solidFill>
              </a:rPr>
              <a:t>(Reportnet </a:t>
            </a:r>
            <a:r>
              <a:rPr lang="pl-PL" sz="2000" dirty="0">
                <a:solidFill>
                  <a:srgbClr val="0070C0"/>
                </a:solidFill>
              </a:rPr>
              <a:t>je grupa web aplikacija i procesa koje je </a:t>
            </a:r>
            <a:r>
              <a:rPr lang="pl-PL" sz="2000" dirty="0" smtClean="0">
                <a:solidFill>
                  <a:srgbClr val="0070C0"/>
                </a:solidFill>
              </a:rPr>
              <a:t>razvila </a:t>
            </a:r>
            <a:r>
              <a:rPr lang="pl-PL" sz="2000" dirty="0">
                <a:solidFill>
                  <a:srgbClr val="0070C0"/>
                </a:solidFill>
              </a:rPr>
              <a:t>EEA kako bi </a:t>
            </a:r>
            <a:r>
              <a:rPr lang="pl-PL" sz="2000" dirty="0" smtClean="0">
                <a:solidFill>
                  <a:srgbClr val="0070C0"/>
                </a:solidFill>
              </a:rPr>
              <a:t>podržala </a:t>
            </a:r>
            <a:r>
              <a:rPr lang="pl-PL" sz="2000" dirty="0">
                <a:solidFill>
                  <a:srgbClr val="0070C0"/>
                </a:solidFill>
              </a:rPr>
              <a:t>međunarodno izvješćivanje o </a:t>
            </a:r>
            <a:r>
              <a:rPr lang="pl-PL" sz="2000" dirty="0" smtClean="0">
                <a:solidFill>
                  <a:srgbClr val="0070C0"/>
                </a:solidFill>
              </a:rPr>
              <a:t>okolišu).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4" name="Content Placeholder 8"/>
          <p:cNvSpPr>
            <a:spLocks/>
          </p:cNvSpPr>
          <p:nvPr/>
        </p:nvSpPr>
        <p:spPr bwMode="auto">
          <a:xfrm>
            <a:off x="71021" y="2657606"/>
            <a:ext cx="3306933" cy="33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CDR - središnji </a:t>
            </a:r>
            <a:r>
              <a:rPr lang="pl-PL" sz="2000" dirty="0">
                <a:solidFill>
                  <a:srgbClr val="0070C0"/>
                </a:solidFill>
              </a:rPr>
              <a:t>podatkovni </a:t>
            </a:r>
            <a:r>
              <a:rPr lang="pl-PL" sz="2000" dirty="0" smtClean="0">
                <a:solidFill>
                  <a:srgbClr val="0070C0"/>
                </a:solidFill>
              </a:rPr>
              <a:t>repozitorij/skladište/prostor </a:t>
            </a:r>
            <a:r>
              <a:rPr lang="pl-PL" sz="2000" dirty="0">
                <a:solidFill>
                  <a:srgbClr val="0070C0"/>
                </a:solidFill>
              </a:rPr>
              <a:t>je poput police za knjige, s podacima o okolišu </a:t>
            </a:r>
            <a:r>
              <a:rPr lang="pl-PL" sz="2000" dirty="0" smtClean="0">
                <a:solidFill>
                  <a:srgbClr val="0070C0"/>
                </a:solidFill>
              </a:rPr>
              <a:t>koji se u njega dostavljaju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Svaka </a:t>
            </a:r>
            <a:r>
              <a:rPr lang="pl-PL" sz="2000" dirty="0">
                <a:solidFill>
                  <a:srgbClr val="0070C0"/>
                </a:solidFill>
              </a:rPr>
              <a:t>država ima </a:t>
            </a:r>
            <a:r>
              <a:rPr lang="pl-PL" sz="2000" dirty="0" smtClean="0">
                <a:solidFill>
                  <a:srgbClr val="0070C0"/>
                </a:solidFill>
              </a:rPr>
              <a:t>svoju mapu (    ) </a:t>
            </a:r>
            <a:r>
              <a:rPr lang="pl-PL" sz="2000" dirty="0">
                <a:solidFill>
                  <a:srgbClr val="0070C0"/>
                </a:solidFill>
              </a:rPr>
              <a:t>za </a:t>
            </a:r>
            <a:r>
              <a:rPr lang="pl-PL" sz="2000" dirty="0" smtClean="0">
                <a:solidFill>
                  <a:srgbClr val="0070C0"/>
                </a:solidFill>
              </a:rPr>
              <a:t>dostavu podataka 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  <a:hlinkClick r:id="rId4"/>
              </a:rPr>
              <a:t>https</a:t>
            </a:r>
            <a:r>
              <a:rPr lang="pl-PL" sz="2000" dirty="0">
                <a:solidFill>
                  <a:srgbClr val="0070C0"/>
                </a:solidFill>
                <a:hlinkClick r:id="rId4"/>
              </a:rPr>
              <a:t>://cdr.eionet.europa.eu</a:t>
            </a:r>
            <a:r>
              <a:rPr lang="pl-PL" sz="2000" dirty="0" smtClean="0">
                <a:solidFill>
                  <a:srgbClr val="0070C0"/>
                </a:solidFill>
                <a:hlinkClick r:id="rId4"/>
              </a:rPr>
              <a:t>/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5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 smtClean="0">
              <a:solidFill>
                <a:srgbClr val="1F497D"/>
              </a:solidFill>
              <a:hlinkClick r:id="rId5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5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 smtClean="0">
              <a:solidFill>
                <a:srgbClr val="1F497D"/>
              </a:solidFill>
              <a:hlinkClick r:id="rId5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5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dirty="0" smtClean="0">
                <a:solidFill>
                  <a:srgbClr val="0070C0"/>
                </a:solidFill>
                <a:hlinkClick r:id="rId5"/>
              </a:rPr>
              <a:t>http</a:t>
            </a:r>
            <a:r>
              <a:rPr lang="pl-PL" sz="2000" dirty="0">
                <a:solidFill>
                  <a:srgbClr val="0070C0"/>
                </a:solidFill>
                <a:hlinkClick r:id="rId5"/>
              </a:rPr>
              <a:t>://eeadmz1-cws-wp-air.azurewebsites.net/toolbox-for-e-reporting/repository</a:t>
            </a:r>
            <a:r>
              <a:rPr lang="pl-PL" sz="2000" dirty="0" smtClean="0">
                <a:solidFill>
                  <a:srgbClr val="0070C0"/>
                </a:solidFill>
                <a:hlinkClick r:id="rId5"/>
              </a:rPr>
              <a:t>/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102" y="2484029"/>
            <a:ext cx="5045220" cy="3850414"/>
          </a:xfrm>
          <a:prstGeom prst="rect">
            <a:avLst/>
          </a:prstGeom>
        </p:spPr>
      </p:pic>
      <p:pic>
        <p:nvPicPr>
          <p:cNvPr id="16" name="Picture 15" descr="https://cdr.eionet.europa.eu/misc_/Reportek/collection.gif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1" y="5063967"/>
            <a:ext cx="156845" cy="156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55280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4" name="Content Placeholder 8"/>
          <p:cNvSpPr>
            <a:spLocks/>
          </p:cNvSpPr>
          <p:nvPr/>
        </p:nvSpPr>
        <p:spPr bwMode="auto">
          <a:xfrm>
            <a:off x="62144" y="1387814"/>
            <a:ext cx="3878660" cy="362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</a:rPr>
              <a:t>Dostavljeni podaci unutar svake </a:t>
            </a:r>
            <a:r>
              <a:rPr lang="pl-PL" sz="2000" dirty="0" smtClean="0">
                <a:solidFill>
                  <a:srgbClr val="0070C0"/>
                </a:solidFill>
              </a:rPr>
              <a:t>zemlje organizirani </a:t>
            </a:r>
            <a:r>
              <a:rPr lang="pl-PL" sz="2000" dirty="0">
                <a:solidFill>
                  <a:srgbClr val="0070C0"/>
                </a:solidFill>
              </a:rPr>
              <a:t>su prema relevantnim obvezama ili sporazumima za izvješćivanje.</a:t>
            </a: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  <a:hlinkClick r:id="rId4"/>
              </a:rPr>
              <a:t>http://cdr.eionet.europa.eu/hr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  <a:hlinkClick r:id="rId5"/>
            </a:endParaRPr>
          </a:p>
          <a:p>
            <a:pPr marL="0"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  <a:hlinkClick r:id="rId5"/>
              </a:rPr>
              <a:t>http</a:t>
            </a:r>
            <a:r>
              <a:rPr lang="pl-PL" sz="2000" dirty="0">
                <a:solidFill>
                  <a:srgbClr val="0070C0"/>
                </a:solidFill>
                <a:hlinkClick r:id="rId5"/>
              </a:rPr>
              <a:t>://cdr.eionet.europa.eu/hr/eu/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6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 smtClean="0">
              <a:solidFill>
                <a:srgbClr val="1F497D"/>
              </a:solidFill>
              <a:hlinkClick r:id="rId6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6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 smtClean="0">
              <a:solidFill>
                <a:srgbClr val="1F497D"/>
              </a:solidFill>
              <a:hlinkClick r:id="rId6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6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dirty="0" smtClean="0">
                <a:solidFill>
                  <a:srgbClr val="0070C0"/>
                </a:solidFill>
                <a:hlinkClick r:id="rId6"/>
              </a:rPr>
              <a:t>http</a:t>
            </a:r>
            <a:r>
              <a:rPr lang="pl-PL" sz="2000" dirty="0">
                <a:solidFill>
                  <a:srgbClr val="0070C0"/>
                </a:solidFill>
                <a:hlinkClick r:id="rId6"/>
              </a:rPr>
              <a:t>://eeadmz1-cws-wp-air.azurewebsites.net/toolbox-for-e-reporting/repository</a:t>
            </a:r>
            <a:r>
              <a:rPr lang="pl-PL" sz="2000" dirty="0" smtClean="0">
                <a:solidFill>
                  <a:srgbClr val="0070C0"/>
                </a:solidFill>
                <a:hlinkClick r:id="rId6"/>
              </a:rPr>
              <a:t>/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9962" y="4183868"/>
            <a:ext cx="5274038" cy="2058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804" y="1295399"/>
            <a:ext cx="5137720" cy="23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82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23584" y="1624614"/>
            <a:ext cx="8816229" cy="419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Pristupom </a:t>
            </a:r>
            <a:r>
              <a:rPr lang="pl-PL" sz="2000" dirty="0">
                <a:solidFill>
                  <a:srgbClr val="0070C0"/>
                </a:solidFill>
              </a:rPr>
              <a:t>Europskoj uniji Republika Hrvatska preuzela je obvezu dostavljati informacije/podatke o kvaliteti zraka Europskoj komisiji. 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Iz tog razloga je HAOP je u 2014. godini razvio portal „Kvaliteta zraka u Republici Hrvatskoj“ na kojemu se nalaze svi podaci potrebni za izvješćivanje prema IPR, te se mogu generirati .xml filovi koji se dostavljaju na CDR.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Od </a:t>
            </a:r>
            <a:r>
              <a:rPr lang="pl-PL" sz="2000" dirty="0">
                <a:solidFill>
                  <a:srgbClr val="0070C0"/>
                </a:solidFill>
              </a:rPr>
              <a:t>2014. godine (podaci za 2013. </a:t>
            </a:r>
            <a:r>
              <a:rPr lang="pl-PL" sz="2000" dirty="0" smtClean="0">
                <a:solidFill>
                  <a:srgbClr val="0070C0"/>
                </a:solidFill>
              </a:rPr>
              <a:t>godinu, 2013. - je bila prva godina za koju se se morali dostaviti službeni podaci) </a:t>
            </a:r>
            <a:r>
              <a:rPr lang="pl-PL" sz="2000" dirty="0">
                <a:solidFill>
                  <a:srgbClr val="0070C0"/>
                </a:solidFill>
              </a:rPr>
              <a:t>Republika Hrvatska </a:t>
            </a:r>
            <a:r>
              <a:rPr lang="pl-PL" sz="2000" dirty="0" smtClean="0">
                <a:solidFill>
                  <a:srgbClr val="0070C0"/>
                </a:solidFill>
              </a:rPr>
              <a:t>dostavlja podatke </a:t>
            </a:r>
            <a:r>
              <a:rPr lang="pl-PL" sz="2000" dirty="0">
                <a:solidFill>
                  <a:srgbClr val="0070C0"/>
                </a:solidFill>
              </a:rPr>
              <a:t>o kvaliteti zraka Europskoj komisiji i na taj način ispunjava sve obaveze </a:t>
            </a:r>
            <a:r>
              <a:rPr lang="pl-PL" sz="2000" dirty="0" smtClean="0">
                <a:solidFill>
                  <a:srgbClr val="0070C0"/>
                </a:solidFill>
              </a:rPr>
              <a:t>izvješćivanja </a:t>
            </a:r>
            <a:r>
              <a:rPr lang="pl-PL" sz="2000" dirty="0">
                <a:solidFill>
                  <a:srgbClr val="0070C0"/>
                </a:solidFill>
              </a:rPr>
              <a:t>o kvaliteti zraka koje zahtijeva provedbena Odluka 2011/850/EU za Direktive 2008/50/EZ i 2004/107/EZ.</a:t>
            </a:r>
          </a:p>
          <a:p>
            <a:pPr lvl="1">
              <a:spcBef>
                <a:spcPct val="2000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2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 smtClean="0">
              <a:solidFill>
                <a:srgbClr val="1F497D"/>
              </a:solidFill>
              <a:hlinkClick r:id="rId2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2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 smtClean="0">
              <a:solidFill>
                <a:srgbClr val="1F497D"/>
              </a:solidFill>
              <a:hlinkClick r:id="rId2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2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http</a:t>
            </a:r>
            <a:r>
              <a:rPr lang="pl-PL" sz="2000" dirty="0">
                <a:solidFill>
                  <a:srgbClr val="0070C0"/>
                </a:solidFill>
                <a:hlinkClick r:id="rId2"/>
              </a:rPr>
              <a:t>://eeadmz1-cws-wp-air.azurewebsites.net/toolbox-for-e-reporting/repository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/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7523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5564" y="5813879"/>
            <a:ext cx="4615011" cy="43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cdr.eionet.europa.eu/hr/eu/aqd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3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pl-PL" sz="2400" b="1" dirty="0" smtClean="0">
              <a:solidFill>
                <a:srgbClr val="1F497D"/>
              </a:solidFill>
              <a:hlinkClick r:id="rId3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3"/>
            </a:endParaRPr>
          </a:p>
          <a:p>
            <a:pPr marL="742950" lvl="1" indent="-285750">
              <a:spcBef>
                <a:spcPts val="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Content Placeholder 8"/>
          <p:cNvSpPr>
            <a:spLocks/>
          </p:cNvSpPr>
          <p:nvPr/>
        </p:nvSpPr>
        <p:spPr bwMode="auto">
          <a:xfrm>
            <a:off x="88777" y="1620244"/>
            <a:ext cx="1837056" cy="385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Podaci koje je RH dostavila o kvaliteti zraka na CDR-u sukladno Direktivama 2008/50/EK i 2004/17/EK</a:t>
            </a: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Svi podaci 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od B do G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 od H do K</a:t>
            </a: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833" y="1423156"/>
            <a:ext cx="7077502" cy="43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4827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0919" y="1533545"/>
            <a:ext cx="8859915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hr-BA" sz="2000" b="1" dirty="0" smtClean="0">
                <a:solidFill>
                  <a:srgbClr val="0070C0"/>
                </a:solidFill>
              </a:rPr>
              <a:t>European </a:t>
            </a:r>
            <a:r>
              <a:rPr lang="hr-BA" sz="2000" b="1" dirty="0">
                <a:solidFill>
                  <a:srgbClr val="0070C0"/>
                </a:solidFill>
              </a:rPr>
              <a:t>Air Quality </a:t>
            </a:r>
            <a:r>
              <a:rPr lang="hr-BA" sz="2000" b="1" dirty="0" smtClean="0">
                <a:solidFill>
                  <a:srgbClr val="0070C0"/>
                </a:solidFill>
              </a:rPr>
              <a:t>Portal </a:t>
            </a:r>
            <a:r>
              <a:rPr lang="hr-BA" sz="2000" dirty="0" smtClean="0">
                <a:solidFill>
                  <a:srgbClr val="0070C0"/>
                </a:solidFill>
              </a:rPr>
              <a:t>sadrži </a:t>
            </a:r>
            <a:r>
              <a:rPr lang="hr-BA" sz="2000" dirty="0">
                <a:solidFill>
                  <a:srgbClr val="0070C0"/>
                </a:solidFill>
              </a:rPr>
              <a:t>tehničke detalje i usluge koji olakšavaju izvješćivanje o službenim informacijama o kvaliteti zraka </a:t>
            </a:r>
            <a:r>
              <a:rPr lang="hr-BA" sz="2000" dirty="0" smtClean="0">
                <a:solidFill>
                  <a:srgbClr val="0070C0"/>
                </a:solidFill>
              </a:rPr>
              <a:t>zemljama članicama </a:t>
            </a:r>
            <a:r>
              <a:rPr lang="hr-BA" sz="2000" dirty="0">
                <a:solidFill>
                  <a:srgbClr val="0070C0"/>
                </a:solidFill>
              </a:rPr>
              <a:t>EU i </a:t>
            </a:r>
            <a:r>
              <a:rPr lang="hr-BA" sz="2000" dirty="0" smtClean="0">
                <a:solidFill>
                  <a:srgbClr val="0070C0"/>
                </a:solidFill>
              </a:rPr>
              <a:t>drugim zemljama suradnicama EEA. </a:t>
            </a:r>
          </a:p>
          <a:p>
            <a:pPr lvl="1">
              <a:spcBef>
                <a:spcPct val="20000"/>
              </a:spcBef>
            </a:pPr>
            <a:r>
              <a:rPr lang="hr-BA" sz="2000" dirty="0">
                <a:solidFill>
                  <a:srgbClr val="0070C0"/>
                </a:solidFill>
                <a:hlinkClick r:id="rId2"/>
              </a:rPr>
              <a:t>http://eeadmz1-cws-wp-air.azurewebsites.net</a:t>
            </a:r>
            <a:r>
              <a:rPr lang="hr-BA" sz="2000" dirty="0" smtClean="0">
                <a:solidFill>
                  <a:srgbClr val="0070C0"/>
                </a:solidFill>
                <a:hlinkClick r:id="rId2"/>
              </a:rPr>
              <a:t>/</a:t>
            </a: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Podaci se </a:t>
            </a:r>
            <a:r>
              <a:rPr lang="hr-BA" sz="2000" dirty="0">
                <a:solidFill>
                  <a:srgbClr val="0070C0"/>
                </a:solidFill>
              </a:rPr>
              <a:t>dostavljaju u skladu s </a:t>
            </a:r>
            <a:r>
              <a:rPr lang="hr-BA" sz="2000" b="1" dirty="0">
                <a:solidFill>
                  <a:srgbClr val="0070C0"/>
                </a:solidFill>
              </a:rPr>
              <a:t>Direktivama </a:t>
            </a:r>
            <a:r>
              <a:rPr lang="hr-BA" sz="2000" b="1" dirty="0" smtClean="0">
                <a:solidFill>
                  <a:srgbClr val="0070C0"/>
                </a:solidFill>
              </a:rPr>
              <a:t>2004/107/EZ </a:t>
            </a:r>
            <a:r>
              <a:rPr lang="hr-BA" sz="2000" dirty="0">
                <a:solidFill>
                  <a:srgbClr val="0070C0"/>
                </a:solidFill>
              </a:rPr>
              <a:t>i </a:t>
            </a:r>
            <a:r>
              <a:rPr lang="hr-BA" sz="2000" b="1" dirty="0" smtClean="0">
                <a:solidFill>
                  <a:srgbClr val="0070C0"/>
                </a:solidFill>
              </a:rPr>
              <a:t>2008/50/EZ </a:t>
            </a:r>
            <a:r>
              <a:rPr lang="hr-BA" sz="2000" dirty="0">
                <a:solidFill>
                  <a:srgbClr val="0070C0"/>
                </a:solidFill>
              </a:rPr>
              <a:t>Europskoga parlamenta i </a:t>
            </a:r>
            <a:r>
              <a:rPr lang="hr-BA" sz="2000" dirty="0" smtClean="0">
                <a:solidFill>
                  <a:srgbClr val="0070C0"/>
                </a:solidFill>
              </a:rPr>
              <a:t>Vijeća, a pravila </a:t>
            </a:r>
            <a:r>
              <a:rPr lang="hr-BA" sz="2000" dirty="0">
                <a:solidFill>
                  <a:srgbClr val="0070C0"/>
                </a:solidFill>
              </a:rPr>
              <a:t>za </a:t>
            </a:r>
            <a:r>
              <a:rPr lang="hr-BA" sz="2000" dirty="0" smtClean="0">
                <a:solidFill>
                  <a:srgbClr val="0070C0"/>
                </a:solidFill>
              </a:rPr>
              <a:t>razmjenu </a:t>
            </a:r>
            <a:r>
              <a:rPr lang="hr-BA" sz="2000" dirty="0">
                <a:solidFill>
                  <a:srgbClr val="0070C0"/>
                </a:solidFill>
              </a:rPr>
              <a:t>utvrđena su u </a:t>
            </a: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b="1" dirty="0">
                <a:solidFill>
                  <a:srgbClr val="0070C0"/>
                </a:solidFill>
              </a:rPr>
              <a:t>P</a:t>
            </a:r>
            <a:r>
              <a:rPr lang="hr-BA" sz="2000" b="1" dirty="0" smtClean="0">
                <a:solidFill>
                  <a:srgbClr val="0070C0"/>
                </a:solidFill>
              </a:rPr>
              <a:t>rovedbenoj </a:t>
            </a:r>
            <a:r>
              <a:rPr lang="hr-BA" sz="2000" b="1" dirty="0">
                <a:solidFill>
                  <a:srgbClr val="0070C0"/>
                </a:solidFill>
              </a:rPr>
              <a:t>odluci Komisije 2011/850 / EU</a:t>
            </a:r>
            <a:r>
              <a:rPr lang="hr-BA" sz="2000" b="1" dirty="0" smtClean="0">
                <a:solidFill>
                  <a:srgbClr val="0070C0"/>
                </a:solidFill>
              </a:rPr>
              <a:t>.</a:t>
            </a:r>
          </a:p>
          <a:p>
            <a:pPr lvl="1">
              <a:spcBef>
                <a:spcPct val="20000"/>
              </a:spcBef>
            </a:pPr>
            <a:endParaRPr lang="hr-BA" sz="2000" dirty="0" smtClean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hr-BA" sz="2000" dirty="0" smtClean="0">
                <a:solidFill>
                  <a:srgbClr val="0070C0"/>
                </a:solidFill>
              </a:rPr>
              <a:t>Portal je razvila i održava ga </a:t>
            </a:r>
            <a:r>
              <a:rPr lang="hr-BA" sz="2000" b="1" dirty="0">
                <a:solidFill>
                  <a:srgbClr val="0070C0"/>
                </a:solidFill>
              </a:rPr>
              <a:t>Europska agencija za okoliš (EEA</a:t>
            </a:r>
            <a:r>
              <a:rPr lang="hr-BA" sz="2000" b="1" dirty="0" smtClean="0">
                <a:solidFill>
                  <a:srgbClr val="0070C0"/>
                </a:solidFill>
              </a:rPr>
              <a:t>).</a:t>
            </a:r>
            <a:endParaRPr lang="hr-BA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682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376239" y="1380159"/>
            <a:ext cx="5998933" cy="83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dirty="0">
                <a:solidFill>
                  <a:srgbClr val="1F497D"/>
                </a:solidFill>
              </a:rPr>
              <a:t>EUROPEAN AIR QUALITY PORTAL </a:t>
            </a:r>
            <a:endParaRPr lang="pl-PL" sz="2400" b="1" dirty="0" smtClean="0">
              <a:solidFill>
                <a:srgbClr val="1F497D"/>
              </a:solidFill>
            </a:endParaRPr>
          </a:p>
          <a:p>
            <a:pPr lvl="1">
              <a:spcBef>
                <a:spcPct val="2000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http://eeadmz1-cws-wp-air.azurewebsites.net/</a:t>
            </a: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3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 smtClean="0">
              <a:solidFill>
                <a:srgbClr val="1F497D"/>
              </a:solidFill>
              <a:hlinkClick r:id="rId3"/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3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40" y="2219413"/>
            <a:ext cx="5835632" cy="4030273"/>
          </a:xfrm>
          <a:prstGeom prst="rect">
            <a:avLst/>
          </a:prstGeom>
        </p:spPr>
      </p:pic>
      <p:sp>
        <p:nvSpPr>
          <p:cNvPr id="12" name="Content Placeholder 8"/>
          <p:cNvSpPr>
            <a:spLocks/>
          </p:cNvSpPr>
          <p:nvPr/>
        </p:nvSpPr>
        <p:spPr bwMode="auto">
          <a:xfrm>
            <a:off x="6538473" y="1464817"/>
            <a:ext cx="2497182" cy="37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CDR-u</a:t>
            </a:r>
            <a:r>
              <a:rPr lang="pl-PL" sz="2000" dirty="0" smtClean="0">
                <a:solidFill>
                  <a:srgbClr val="0070C0"/>
                </a:solidFill>
              </a:rPr>
              <a:t> se </a:t>
            </a:r>
            <a:r>
              <a:rPr lang="pl-PL" sz="2000" dirty="0">
                <a:solidFill>
                  <a:srgbClr val="0070C0"/>
                </a:solidFill>
              </a:rPr>
              <a:t>može pristupiti </a:t>
            </a:r>
            <a:r>
              <a:rPr lang="pl-PL" sz="2000" dirty="0" smtClean="0">
                <a:solidFill>
                  <a:srgbClr val="0070C0"/>
                </a:solidFill>
              </a:rPr>
              <a:t>i </a:t>
            </a:r>
            <a:r>
              <a:rPr lang="pl-PL" sz="2000" dirty="0">
                <a:solidFill>
                  <a:srgbClr val="0070C0"/>
                </a:solidFill>
              </a:rPr>
              <a:t>putem </a:t>
            </a:r>
            <a:r>
              <a:rPr lang="pl-PL" sz="2000" dirty="0" smtClean="0">
                <a:solidFill>
                  <a:srgbClr val="0070C0"/>
                </a:solidFill>
              </a:rPr>
              <a:t>Europskog </a:t>
            </a:r>
            <a:r>
              <a:rPr lang="pl-PL" sz="2000" b="1" dirty="0">
                <a:solidFill>
                  <a:srgbClr val="0070C0"/>
                </a:solidFill>
              </a:rPr>
              <a:t>Air Quality </a:t>
            </a:r>
            <a:r>
              <a:rPr lang="pl-PL" sz="2000" b="1" dirty="0" smtClean="0">
                <a:solidFill>
                  <a:srgbClr val="0070C0"/>
                </a:solidFill>
              </a:rPr>
              <a:t>Portala</a:t>
            </a:r>
            <a:r>
              <a:rPr lang="pl-PL" sz="2000" dirty="0" smtClean="0">
                <a:solidFill>
                  <a:srgbClr val="0070C0"/>
                </a:solidFill>
              </a:rPr>
              <a:t> </a:t>
            </a:r>
            <a:r>
              <a:rPr lang="pl-PL" sz="2000" dirty="0">
                <a:solidFill>
                  <a:srgbClr val="0070C0"/>
                </a:solidFill>
              </a:rPr>
              <a:t>kojega je razvila i održava ga Europska okolišna agencija (European Environment Agency </a:t>
            </a:r>
            <a:r>
              <a:rPr lang="pl-PL" sz="2000" b="1" dirty="0">
                <a:solidFill>
                  <a:srgbClr val="0070C0"/>
                </a:solidFill>
              </a:rPr>
              <a:t>EEA</a:t>
            </a:r>
            <a:r>
              <a:rPr lang="pl-PL" sz="2000" dirty="0">
                <a:solidFill>
                  <a:srgbClr val="0070C0"/>
                </a:solidFill>
              </a:rPr>
              <a:t>) 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  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4277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63644" y="5910207"/>
            <a:ext cx="8797771" cy="43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http://eeadmz1-cws-wp-air.azurewebsites.net/toolbox-for-e-reporting/repository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/</a:t>
            </a:r>
            <a:endParaRPr lang="pl-PL" sz="2000" dirty="0" smtClean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2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pl-PL" sz="2400" b="1" dirty="0" smtClean="0">
              <a:solidFill>
                <a:srgbClr val="1F497D"/>
              </a:solidFill>
              <a:hlinkClick r:id="rId2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2"/>
            </a:endParaRPr>
          </a:p>
          <a:p>
            <a:pPr marL="742950" lvl="1" indent="-285750">
              <a:spcBef>
                <a:spcPts val="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Content Placeholder 8"/>
          <p:cNvSpPr>
            <a:spLocks/>
          </p:cNvSpPr>
          <p:nvPr/>
        </p:nvSpPr>
        <p:spPr bwMode="auto">
          <a:xfrm>
            <a:off x="314715" y="2257979"/>
            <a:ext cx="2590946" cy="250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Odavde se može pristupiti svim službeno dostavljenim podacima o kvaliteti zraka koji se obavezno dostavljaju prema odluci 2011/850/EK....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365" y="1123249"/>
            <a:ext cx="5553050" cy="46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8872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5564" y="5768458"/>
            <a:ext cx="8797771" cy="43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cdr.eionet.europa.eu/hr/eu/aqd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3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pl-PL" sz="2400" b="1" dirty="0" smtClean="0">
              <a:solidFill>
                <a:srgbClr val="1F497D"/>
              </a:solidFill>
              <a:hlinkClick r:id="rId3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3"/>
            </a:endParaRPr>
          </a:p>
          <a:p>
            <a:pPr marL="742950" lvl="1" indent="-285750">
              <a:spcBef>
                <a:spcPts val="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Content Placeholder 8"/>
          <p:cNvSpPr>
            <a:spLocks/>
          </p:cNvSpPr>
          <p:nvPr/>
        </p:nvSpPr>
        <p:spPr bwMode="auto">
          <a:xfrm>
            <a:off x="205564" y="1646951"/>
            <a:ext cx="1549594" cy="385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Podaci na CDR-u za Hrvatsku</a:t>
            </a: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Svi podaci 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– od B do G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i od H do K</a:t>
            </a: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Svaka vrsta podataka je u posebnoj mapi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833" y="1423156"/>
            <a:ext cx="7077502" cy="43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826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5564" y="5768458"/>
            <a:ext cx="8797771" cy="43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http://cdr.eionet.europa.eu/hr/eu/aqd/g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/</a:t>
            </a:r>
            <a:endParaRPr lang="pl-PL" sz="2400" b="1" dirty="0">
              <a:solidFill>
                <a:srgbClr val="1F497D"/>
              </a:solidFill>
              <a:hlinkClick r:id="rId3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pl-PL" sz="2400" b="1" dirty="0" smtClean="0">
              <a:solidFill>
                <a:srgbClr val="1F497D"/>
              </a:solidFill>
              <a:hlinkClick r:id="rId3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pl-PL" sz="2400" b="1" dirty="0">
              <a:solidFill>
                <a:srgbClr val="1F497D"/>
              </a:solidFill>
              <a:hlinkClick r:id="rId3"/>
            </a:endParaRPr>
          </a:p>
          <a:p>
            <a:pPr marL="742950" lvl="1" indent="-285750">
              <a:spcBef>
                <a:spcPts val="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Content Placeholder 8"/>
          <p:cNvSpPr>
            <a:spLocks/>
          </p:cNvSpPr>
          <p:nvPr/>
        </p:nvSpPr>
        <p:spPr bwMode="auto">
          <a:xfrm>
            <a:off x="142043" y="1347677"/>
            <a:ext cx="1837677" cy="442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Podaci na CDR-u za Hrvatsku</a:t>
            </a: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 svakoj vrsti podataka nalaze se mape po godinama dostave – u najnovijim mapama za svaku godinu nalaze se zadnji poslani podaci – ti su važeći</a:t>
            </a: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100" y="1423156"/>
            <a:ext cx="6913912" cy="42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402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5564" y="5768458"/>
            <a:ext cx="8797771" cy="43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http://cdr.eionet.europa.eu/hr/eu/aqd/g/envwcubcw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/</a:t>
            </a:r>
            <a:endParaRPr lang="pl-PL" sz="2400" b="1" dirty="0" smtClean="0">
              <a:solidFill>
                <a:srgbClr val="1F497D"/>
              </a:solidFill>
              <a:hlinkClick r:id="rId3"/>
            </a:endParaRPr>
          </a:p>
          <a:p>
            <a:pPr marL="742950" lvl="1" indent="-285750">
              <a:spcBef>
                <a:spcPts val="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Content Placeholder 8"/>
          <p:cNvSpPr>
            <a:spLocks/>
          </p:cNvSpPr>
          <p:nvPr/>
        </p:nvSpPr>
        <p:spPr bwMode="auto">
          <a:xfrm>
            <a:off x="97654" y="1344949"/>
            <a:ext cx="2165744" cy="442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U </a:t>
            </a:r>
            <a:r>
              <a:rPr lang="pl-PL" sz="2000" dirty="0">
                <a:solidFill>
                  <a:srgbClr val="0070C0"/>
                </a:solidFill>
              </a:rPr>
              <a:t>svakoj mapi nalazi </a:t>
            </a:r>
            <a:r>
              <a:rPr lang="pl-PL" sz="2000" dirty="0" smtClean="0">
                <a:solidFill>
                  <a:srgbClr val="0070C0"/>
                </a:solidFill>
              </a:rPr>
              <a:t>se: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obaveza po kojoj se izvješćuje,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period za koji </a:t>
            </a:r>
            <a:r>
              <a:rPr lang="pl-PL" sz="2000" dirty="0">
                <a:solidFill>
                  <a:srgbClr val="0070C0"/>
                </a:solidFill>
              </a:rPr>
              <a:t>se izvješćuje</a:t>
            </a:r>
            <a:r>
              <a:rPr lang="pl-PL" sz="2000" dirty="0" smtClean="0">
                <a:solidFill>
                  <a:srgbClr val="0070C0"/>
                </a:solidFill>
              </a:rPr>
              <a:t>,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- </a:t>
            </a:r>
            <a:r>
              <a:rPr lang="pl-PL" sz="2000" dirty="0" smtClean="0">
                <a:solidFill>
                  <a:srgbClr val="0070C0"/>
                </a:solidFill>
              </a:rPr>
              <a:t>datum kada su podaci objvljeni,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- </a:t>
            </a:r>
            <a:r>
              <a:rPr lang="pl-PL" sz="2000" dirty="0" smtClean="0">
                <a:solidFill>
                  <a:srgbClr val="0070C0"/>
                </a:solidFill>
              </a:rPr>
              <a:t>status (da li je dostva završena i jesu li podaci dostupni javnosti ili je dostava još u tijeku....)</a:t>
            </a: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b="1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398" y="1423156"/>
            <a:ext cx="6774475" cy="42930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25627" y="2760955"/>
            <a:ext cx="4162940" cy="106532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7655178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5564" y="5768458"/>
            <a:ext cx="8797771" cy="43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http://cdr.eionet.europa.eu/hr/eu/aqd/g/envwcubcw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/</a:t>
            </a:r>
            <a:endParaRPr lang="pl-PL" sz="2400" b="1" dirty="0" smtClean="0">
              <a:solidFill>
                <a:srgbClr val="1F497D"/>
              </a:solidFill>
              <a:hlinkClick r:id="rId3"/>
            </a:endParaRPr>
          </a:p>
          <a:p>
            <a:pPr marL="742950" lvl="1" indent="-285750">
              <a:spcBef>
                <a:spcPts val="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Content Placeholder 8"/>
          <p:cNvSpPr>
            <a:spLocks/>
          </p:cNvSpPr>
          <p:nvPr/>
        </p:nvSpPr>
        <p:spPr bwMode="auto">
          <a:xfrm>
            <a:off x="143380" y="1789352"/>
            <a:ext cx="1979720" cy="325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U svakoj mapi nalazi se:</a:t>
            </a:r>
          </a:p>
          <a:p>
            <a:pPr marL="0" lvl="1">
              <a:spcBef>
                <a:spcPts val="0"/>
              </a:spcBef>
            </a:pPr>
            <a:endParaRPr lang="pl-PL" sz="2000" b="1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pl-PL" sz="2000" b="1" dirty="0" smtClean="0">
                <a:solidFill>
                  <a:srgbClr val="0070C0"/>
                </a:solidFill>
              </a:rPr>
              <a:t>- </a:t>
            </a:r>
            <a:r>
              <a:rPr lang="pl-PL" sz="2000" dirty="0" smtClean="0">
                <a:solidFill>
                  <a:srgbClr val="0070C0"/>
                </a:solidFill>
              </a:rPr>
              <a:t>.xml datoteka sa dostavljenim podacima i datumom dostave</a:t>
            </a:r>
            <a:endParaRPr lang="pl-PL" sz="20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264" y="1362234"/>
            <a:ext cx="6870610" cy="435394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210655" y="4163627"/>
            <a:ext cx="3048102" cy="488272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39601436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205564" y="5768458"/>
            <a:ext cx="8797771" cy="43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http://cdr.eionet.europa.eu/hr/eu/aqd/g/envwcubcw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/</a:t>
            </a:r>
            <a:endParaRPr lang="pl-PL" sz="2400" b="1" dirty="0" smtClean="0">
              <a:solidFill>
                <a:srgbClr val="1F497D"/>
              </a:solidFill>
              <a:hlinkClick r:id="rId3"/>
            </a:endParaRPr>
          </a:p>
          <a:p>
            <a:pPr marL="742950" lvl="1" indent="-285750">
              <a:spcBef>
                <a:spcPts val="0"/>
              </a:spcBef>
              <a:buFont typeface="Arial" charset="0"/>
              <a:buChar char="–"/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Content Placeholder 8"/>
          <p:cNvSpPr>
            <a:spLocks/>
          </p:cNvSpPr>
          <p:nvPr/>
        </p:nvSpPr>
        <p:spPr bwMode="auto">
          <a:xfrm>
            <a:off x="143380" y="1423156"/>
            <a:ext cx="1979720" cy="421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U svakoj mapi </a:t>
            </a:r>
            <a:r>
              <a:rPr lang="pl-PL" sz="2000" dirty="0" smtClean="0">
                <a:solidFill>
                  <a:srgbClr val="0070C0"/>
                </a:solidFill>
              </a:rPr>
              <a:t>nalaze se i poveznice na: 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Automatske QA provjere koje mora proći svaka .xml datoteka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- Potvrda zaprimanja datoteke od EEA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-  </a:t>
            </a:r>
            <a:r>
              <a:rPr lang="pl-PL" sz="2000" dirty="0" smtClean="0">
                <a:solidFill>
                  <a:srgbClr val="0070C0"/>
                </a:solidFill>
              </a:rPr>
              <a:t>Potvrda da je datoteka </a:t>
            </a:r>
            <a:r>
              <a:rPr lang="pl-PL" sz="2000" dirty="0">
                <a:solidFill>
                  <a:srgbClr val="0070C0"/>
                </a:solidFill>
              </a:rPr>
              <a:t>tehnički prihvaćena</a:t>
            </a: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100" y="1334247"/>
            <a:ext cx="6914774" cy="438193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98994" y="4367812"/>
            <a:ext cx="4162940" cy="1214501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20994108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89145" y="5710069"/>
            <a:ext cx="8797771" cy="62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cdr.eionet.europa.eu/hr/eu/aqd/g/envwcubcw/AutomaticQA_418322/qa-output/view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Content Placeholder 8"/>
          <p:cNvSpPr>
            <a:spLocks/>
          </p:cNvSpPr>
          <p:nvPr/>
        </p:nvSpPr>
        <p:spPr bwMode="auto">
          <a:xfrm>
            <a:off x="143379" y="1482571"/>
            <a:ext cx="3052581" cy="355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QA provjere - svaka .xml datoteka mora proći QA provjere:</a:t>
            </a:r>
          </a:p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Ako postoje BLOCKER-i – datoteka se ne prihvaća...</a:t>
            </a:r>
          </a:p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</a:rPr>
              <a:t>Ako postoje </a:t>
            </a:r>
            <a:r>
              <a:rPr lang="pl-PL" sz="2000" dirty="0" smtClean="0">
                <a:solidFill>
                  <a:srgbClr val="0070C0"/>
                </a:solidFill>
              </a:rPr>
              <a:t>ERROR-i </a:t>
            </a:r>
            <a:r>
              <a:rPr lang="pl-PL" sz="2000" dirty="0">
                <a:solidFill>
                  <a:srgbClr val="0070C0"/>
                </a:solidFill>
              </a:rPr>
              <a:t>– datoteka </a:t>
            </a:r>
            <a:r>
              <a:rPr lang="pl-PL" sz="2000" dirty="0" smtClean="0">
                <a:solidFill>
                  <a:srgbClr val="0070C0"/>
                </a:solidFill>
              </a:rPr>
              <a:t>će se prihvatiti ali se mora objasniti razlog ERROR-a...</a:t>
            </a:r>
          </a:p>
          <a:p>
            <a:pPr marL="0" lvl="1">
              <a:spcBef>
                <a:spcPts val="0"/>
              </a:spcBef>
            </a:pPr>
            <a:endParaRPr lang="pl-PL" sz="2000" dirty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pl-PL" sz="2000" dirty="0" smtClean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15" y="1040329"/>
            <a:ext cx="5712401" cy="466974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959441" y="2682741"/>
            <a:ext cx="2388093" cy="685265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22517293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89145" y="5710069"/>
            <a:ext cx="8797771" cy="62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cdr.eionet.europa.eu/hr/eu/aqd/g/envwcubcw/AutomaticQA_418322/qa-output/view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sp>
        <p:nvSpPr>
          <p:cNvPr id="12" name="Content Placeholder 8"/>
          <p:cNvSpPr>
            <a:spLocks/>
          </p:cNvSpPr>
          <p:nvPr/>
        </p:nvSpPr>
        <p:spPr bwMode="auto">
          <a:xfrm>
            <a:off x="143378" y="1323386"/>
            <a:ext cx="3789430" cy="432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b="1" u="sng" dirty="0" smtClean="0">
                <a:solidFill>
                  <a:srgbClr val="0070C0"/>
                </a:solidFill>
              </a:rPr>
              <a:t>Značenje rezultata QA provjere:</a:t>
            </a:r>
          </a:p>
          <a:p>
            <a:pPr marL="0" lvl="1">
              <a:spcBef>
                <a:spcPts val="0"/>
              </a:spcBef>
            </a:pPr>
            <a:r>
              <a:rPr lang="hr-BA" sz="2000" dirty="0" smtClean="0">
                <a:solidFill>
                  <a:srgbClr val="00B0F0"/>
                </a:solidFill>
              </a:rPr>
              <a:t>Plava </a:t>
            </a:r>
            <a:r>
              <a:rPr lang="hr-BA" sz="2000" dirty="0" smtClean="0">
                <a:solidFill>
                  <a:srgbClr val="0070C0"/>
                </a:solidFill>
              </a:rPr>
              <a:t>– podaci prolaze QA provjere</a:t>
            </a:r>
          </a:p>
          <a:p>
            <a:pPr marL="0" lvl="1">
              <a:spcBef>
                <a:spcPts val="0"/>
              </a:spcBef>
            </a:pPr>
            <a:r>
              <a:rPr lang="hr-BA" sz="2000" dirty="0" smtClean="0">
                <a:solidFill>
                  <a:srgbClr val="C00000"/>
                </a:solidFill>
              </a:rPr>
              <a:t>Tamno crvena </a:t>
            </a:r>
            <a:r>
              <a:rPr lang="hr-BA" sz="2000" dirty="0" smtClean="0">
                <a:solidFill>
                  <a:srgbClr val="0070C0"/>
                </a:solidFill>
              </a:rPr>
              <a:t>- ključna provjera ne prolazi = BLOCKER - datoteka se ne prihvaća.</a:t>
            </a:r>
          </a:p>
          <a:p>
            <a:pPr marL="0" lvl="1">
              <a:spcBef>
                <a:spcPts val="0"/>
              </a:spcBef>
            </a:pPr>
            <a:r>
              <a:rPr lang="hr-BA" sz="2000" dirty="0" smtClean="0">
                <a:solidFill>
                  <a:srgbClr val="FF0000"/>
                </a:solidFill>
              </a:rPr>
              <a:t>Crvena </a:t>
            </a:r>
            <a:r>
              <a:rPr lang="hr-BA" sz="2000" dirty="0" smtClean="0">
                <a:solidFill>
                  <a:srgbClr val="0070C0"/>
                </a:solidFill>
              </a:rPr>
              <a:t>- ozbiljna provjera ne prolazila = ERROR - datoteka će se prihvatiti ali se mora objasniti razlog ERROR-a.</a:t>
            </a:r>
          </a:p>
          <a:p>
            <a:pPr marL="0" lvl="1">
              <a:spcBef>
                <a:spcPts val="0"/>
              </a:spcBef>
            </a:pPr>
            <a:r>
              <a:rPr lang="hr-BA" sz="2000" dirty="0" smtClean="0">
                <a:solidFill>
                  <a:schemeClr val="accent6">
                    <a:lumMod val="75000"/>
                  </a:schemeClr>
                </a:solidFill>
              </a:rPr>
              <a:t>Narančasta</a:t>
            </a:r>
            <a:r>
              <a:rPr lang="hr-BA" sz="2000" dirty="0" smtClean="0">
                <a:solidFill>
                  <a:srgbClr val="0070C0"/>
                </a:solidFill>
              </a:rPr>
              <a:t> - ne prolazi provjera koja nije ključna - naknadno se zahtijeva objašnjenje i provjera</a:t>
            </a:r>
          </a:p>
          <a:p>
            <a:pPr marL="0" lvl="1">
              <a:spcBef>
                <a:spcPts val="0"/>
              </a:spcBef>
            </a:pPr>
            <a:r>
              <a:rPr lang="hr-BA" sz="2000" dirty="0" smtClean="0">
                <a:solidFill>
                  <a:srgbClr val="7F7F7F"/>
                </a:solidFill>
              </a:rPr>
              <a:t>Siva</a:t>
            </a:r>
            <a:r>
              <a:rPr lang="hr-BA" sz="2000" dirty="0" smtClean="0">
                <a:solidFill>
                  <a:srgbClr val="0070C0"/>
                </a:solidFill>
              </a:rPr>
              <a:t> - provjera je preskočena zbog nedostupnih podataka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32808" y="1145219"/>
            <a:ext cx="5211192" cy="4609412"/>
            <a:chOff x="3264193" y="1088566"/>
            <a:chExt cx="5722723" cy="46781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4193" y="1088566"/>
              <a:ext cx="5722723" cy="4678178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994544" y="3595456"/>
              <a:ext cx="3436066" cy="1136342"/>
            </a:xfrm>
            <a:prstGeom prst="ellipse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BA"/>
            </a:p>
          </p:txBody>
        </p:sp>
      </p:grpSp>
    </p:spTree>
    <p:extLst>
      <p:ext uri="{BB962C8B-B14F-4D97-AF65-F5344CB8AC3E}">
        <p14:creationId xmlns:p14="http://schemas.microsoft.com/office/powerpoint/2010/main" val="35125239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14.6 EIONET – CENTRAL DATA REPOSITORY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86763" y="5555120"/>
            <a:ext cx="8246018" cy="69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http</a:t>
            </a:r>
            <a:r>
              <a:rPr lang="pl-PL" sz="2000" dirty="0">
                <a:solidFill>
                  <a:srgbClr val="0070C0"/>
                </a:solidFill>
                <a:hlinkClick r:id="rId2"/>
              </a:rPr>
              <a:t>://</a:t>
            </a:r>
            <a:r>
              <a:rPr lang="pl-PL" sz="2000" dirty="0" smtClean="0">
                <a:solidFill>
                  <a:srgbClr val="0070C0"/>
                </a:solidFill>
                <a:hlinkClick r:id="rId2"/>
              </a:rPr>
              <a:t>cdr.eionet.europa.eu/hr/eu/aqd/g/envwcubcw/feedback1506515723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0"/>
              </a:spcBef>
            </a:pPr>
            <a:r>
              <a:rPr lang="hr-BA" sz="2000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hr-BA" sz="2000" dirty="0" smtClean="0">
                <a:solidFill>
                  <a:srgbClr val="0070C0"/>
                </a:solidFill>
                <a:hlinkClick r:id="rId3"/>
              </a:rPr>
              <a:t>cdr.eionet.europa.eu/hr/eu/aqd/g/envwcubcw/feedbackTA</a:t>
            </a:r>
            <a:endParaRPr lang="hr-BA" sz="2000" dirty="0" smtClean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65" y="2213616"/>
            <a:ext cx="5181325" cy="3253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631" y="2099780"/>
            <a:ext cx="5002058" cy="3455340"/>
          </a:xfrm>
          <a:prstGeom prst="rect">
            <a:avLst/>
          </a:prstGeom>
        </p:spPr>
      </p:pic>
      <p:sp>
        <p:nvSpPr>
          <p:cNvPr id="15" name="Content Placeholder 8"/>
          <p:cNvSpPr>
            <a:spLocks/>
          </p:cNvSpPr>
          <p:nvPr/>
        </p:nvSpPr>
        <p:spPr bwMode="auto">
          <a:xfrm>
            <a:off x="186763" y="1406229"/>
            <a:ext cx="8770807" cy="67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spcBef>
                <a:spcPts val="0"/>
              </a:spcBef>
            </a:pPr>
            <a:r>
              <a:rPr lang="pl-PL" sz="2000" dirty="0" smtClean="0">
                <a:solidFill>
                  <a:srgbClr val="0070C0"/>
                </a:solidFill>
              </a:rPr>
              <a:t>Povratne informacije </a:t>
            </a:r>
            <a:r>
              <a:rPr lang="pl-PL" sz="2000" dirty="0">
                <a:solidFill>
                  <a:srgbClr val="0070C0"/>
                </a:solidFill>
              </a:rPr>
              <a:t>potvrda zaprimanja i potvrda da je datoteka tehnički prihvaćena </a:t>
            </a:r>
            <a:r>
              <a:rPr lang="pl-PL" sz="2000" dirty="0" smtClean="0">
                <a:solidFill>
                  <a:srgbClr val="0070C0"/>
                </a:solidFill>
              </a:rPr>
              <a:t>dobiju se tek nakon što .xml datoteka prođe sve QA provjere</a:t>
            </a:r>
          </a:p>
        </p:txBody>
      </p:sp>
    </p:spTree>
    <p:extLst>
      <p:ext uri="{BB962C8B-B14F-4D97-AF65-F5344CB8AC3E}">
        <p14:creationId xmlns:p14="http://schemas.microsoft.com/office/powerpoint/2010/main" val="318804245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686800" cy="801687"/>
          </a:xfrm>
          <a:gradFill flip="none" rotWithShape="1">
            <a:gsLst>
              <a:gs pos="16000">
                <a:srgbClr val="E1E8F6"/>
              </a:gs>
              <a:gs pos="0">
                <a:schemeClr val="accent1">
                  <a:tint val="66000"/>
                  <a:satMod val="160000"/>
                  <a:lumMod val="0"/>
                  <a:lumOff val="100000"/>
                  <a:alpha val="52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0"/>
            <a:tileRect/>
          </a:gra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l" eaLnBrk="1" hangingPunct="1"/>
            <a:r>
              <a:rPr lang="hr-HR" sz="2800" b="1" dirty="0" smtClean="0">
                <a:solidFill>
                  <a:schemeClr val="tx2"/>
                </a:solidFill>
                <a:effectLst>
                  <a:glow>
                    <a:srgbClr val="7F7F7F">
                      <a:alpha val="35000"/>
                    </a:srgbClr>
                  </a:glow>
                </a:effectLst>
              </a:rPr>
              <a:t> 14.1 IZVJEŠTAVANJE PREMA EC I EEA – OBAVEZE 	OPĆENITO</a:t>
            </a:r>
          </a:p>
        </p:txBody>
      </p:sp>
      <p:sp>
        <p:nvSpPr>
          <p:cNvPr id="9" name="Content Placeholder 8"/>
          <p:cNvSpPr>
            <a:spLocks/>
          </p:cNvSpPr>
          <p:nvPr/>
        </p:nvSpPr>
        <p:spPr bwMode="auto">
          <a:xfrm>
            <a:off x="150919" y="1533545"/>
            <a:ext cx="8859915" cy="48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20000"/>
              </a:spcBef>
            </a:pPr>
            <a:r>
              <a:rPr lang="pl-PL" sz="2400" b="1" dirty="0" smtClean="0">
                <a:solidFill>
                  <a:srgbClr val="1F497D"/>
                </a:solidFill>
              </a:rPr>
              <a:t>Podaci koji se dostavljaju u EK/EEA su:</a:t>
            </a:r>
            <a:endParaRPr lang="pl-PL" sz="2000" dirty="0" smtClean="0">
              <a:solidFill>
                <a:srgbClr val="0070C0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pl-PL" sz="2400" b="1" u="sng" dirty="0" smtClean="0">
                <a:solidFill>
                  <a:srgbClr val="1F497D"/>
                </a:solidFill>
              </a:rPr>
              <a:t>Preliminarni podaci </a:t>
            </a:r>
            <a:endParaRPr lang="pl-PL" sz="2000" b="1" u="sng" dirty="0">
              <a:solidFill>
                <a:srgbClr val="0070C0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>
                <a:solidFill>
                  <a:srgbClr val="0070C0"/>
                </a:solidFill>
              </a:rPr>
              <a:t>Preliminarni podaci o zonama i aglomeracijama </a:t>
            </a:r>
            <a:r>
              <a:rPr lang="pl-PL" sz="2000" b="1" dirty="0" smtClean="0">
                <a:solidFill>
                  <a:srgbClr val="0070C0"/>
                </a:solidFill>
              </a:rPr>
              <a:t>(Preliminary B</a:t>
            </a:r>
            <a:r>
              <a:rPr lang="pl-PL" sz="2000" b="1" dirty="0">
                <a:solidFill>
                  <a:srgbClr val="0070C0"/>
                </a:solidFill>
              </a:rPr>
              <a:t>) </a:t>
            </a:r>
            <a:r>
              <a:rPr lang="pl-PL" sz="2000" dirty="0">
                <a:solidFill>
                  <a:srgbClr val="0070C0"/>
                </a:solidFill>
              </a:rPr>
              <a:t>– to su podaci o granicama i vrstama zona i aglomeracija koje su uspostavljene i u kojima će se u narednoj kalendarskoj godini vršiti procjena i upravljanje kvalitetom zraka – dostavljaju se najkasnije do </a:t>
            </a:r>
            <a:r>
              <a:rPr lang="pl-PL" sz="2000" b="1" dirty="0">
                <a:solidFill>
                  <a:srgbClr val="0070C0"/>
                </a:solidFill>
              </a:rPr>
              <a:t>31. prosinca svake godine za sljedeću kalendarsku </a:t>
            </a:r>
            <a:r>
              <a:rPr lang="pl-PL" sz="2000" b="1" dirty="0" smtClean="0">
                <a:solidFill>
                  <a:srgbClr val="0070C0"/>
                </a:solidFill>
              </a:rPr>
              <a:t>godinu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pl-PL" sz="2000" b="1" dirty="0" smtClean="0">
                <a:solidFill>
                  <a:srgbClr val="0070C0"/>
                </a:solidFill>
              </a:rPr>
              <a:t>Preliminarni </a:t>
            </a:r>
            <a:r>
              <a:rPr lang="pl-PL" sz="2000" b="1" dirty="0">
                <a:solidFill>
                  <a:srgbClr val="0070C0"/>
                </a:solidFill>
              </a:rPr>
              <a:t>podaci o sustavu (režimu) procjene </a:t>
            </a:r>
            <a:r>
              <a:rPr lang="pl-PL" sz="2000" b="1" dirty="0" smtClean="0">
                <a:solidFill>
                  <a:srgbClr val="0070C0"/>
                </a:solidFill>
              </a:rPr>
              <a:t>(Preliminary C</a:t>
            </a:r>
            <a:r>
              <a:rPr lang="pl-PL" sz="2000" b="1" dirty="0">
                <a:solidFill>
                  <a:srgbClr val="0070C0"/>
                </a:solidFill>
              </a:rPr>
              <a:t>) </a:t>
            </a:r>
            <a:r>
              <a:rPr lang="pl-PL" sz="2000" dirty="0">
                <a:solidFill>
                  <a:srgbClr val="0070C0"/>
                </a:solidFill>
              </a:rPr>
              <a:t>– to su podaci o očekivanim razinama onečišćenosti u odnosu na gornje i donje pragove te način na koji  će se pratiti kvaliteta zraka u narednoj kalendarskoj godini za svaku onečišćujuću tvar unutar pojedine zone i aglomeracije - dostavljaju se najkasnije do </a:t>
            </a:r>
            <a:r>
              <a:rPr lang="pl-PL" sz="2000" b="1" dirty="0">
                <a:solidFill>
                  <a:srgbClr val="0070C0"/>
                </a:solidFill>
              </a:rPr>
              <a:t>31. prosinca svake godine za sljedeću kalendarsku godinu</a:t>
            </a:r>
          </a:p>
          <a:p>
            <a:pPr lvl="1">
              <a:spcBef>
                <a:spcPct val="20000"/>
              </a:spcBef>
            </a:pPr>
            <a:endParaRPr lang="pl-PL" sz="2000" dirty="0">
              <a:solidFill>
                <a:srgbClr val="0070C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239" y="6334443"/>
            <a:ext cx="3493723" cy="439123"/>
            <a:chOff x="71999" y="6334443"/>
            <a:chExt cx="3493723" cy="439123"/>
          </a:xfrm>
        </p:grpSpPr>
        <p:grpSp>
          <p:nvGrpSpPr>
            <p:cNvPr id="14338" name="Group 3"/>
            <p:cNvGrpSpPr>
              <a:grpSpLocks noChangeAspect="1"/>
            </p:cNvGrpSpPr>
            <p:nvPr/>
          </p:nvGrpSpPr>
          <p:grpSpPr bwMode="auto">
            <a:xfrm>
              <a:off x="138114" y="6362429"/>
              <a:ext cx="3363748" cy="411137"/>
              <a:chOff x="14858" y="6031800"/>
              <a:chExt cx="5463613" cy="703818"/>
            </a:xfrm>
          </p:grpSpPr>
          <p:pic>
            <p:nvPicPr>
              <p:cNvPr id="14340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8" y="6098303"/>
                <a:ext cx="5463613" cy="63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911728" y="6031800"/>
                <a:ext cx="3108169" cy="3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hr-HR" sz="1200" dirty="0">
                    <a:latin typeface="Arial Narrow" pitchFamily="34" charset="0"/>
                    <a:cs typeface="+mn-cs"/>
                  </a:rPr>
                  <a:t>Institut za energetiku i </a:t>
                </a:r>
                <a:r>
                  <a:rPr lang="hr-HR" sz="1200" dirty="0" smtClean="0">
                    <a:latin typeface="Arial Narrow" pitchFamily="34" charset="0"/>
                    <a:cs typeface="+mn-cs"/>
                  </a:rPr>
                  <a:t>zaštitu </a:t>
                </a:r>
                <a:r>
                  <a:rPr lang="hr-HR" sz="1200" dirty="0">
                    <a:latin typeface="Arial Narrow" pitchFamily="34" charset="0"/>
                    <a:cs typeface="+mn-cs"/>
                  </a:rPr>
                  <a:t>okoliša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71999" y="6334443"/>
              <a:ext cx="3493723" cy="439123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70" y="6078931"/>
            <a:ext cx="819220" cy="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8617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581275"/>
            <a:ext cx="8229600" cy="1143000"/>
          </a:xfrm>
        </p:spPr>
        <p:txBody>
          <a:bodyPr/>
          <a:lstStyle/>
          <a:p>
            <a:pPr eaLnBrk="1" hangingPunct="1"/>
            <a:r>
              <a:rPr lang="hr-HR" sz="3600" b="1" dirty="0" smtClean="0">
                <a:solidFill>
                  <a:schemeClr val="tx2"/>
                </a:solidFill>
                <a:effectLst>
                  <a:glow rad="228600">
                    <a:schemeClr val="bg1">
                      <a:lumMod val="50000"/>
                      <a:alpha val="20000"/>
                    </a:schemeClr>
                  </a:glow>
                </a:effectLst>
              </a:rPr>
              <a:t>HVALA NA PAŽNJI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152525" y="882831"/>
            <a:ext cx="5463568" cy="664979"/>
            <a:chOff x="14858" y="6098313"/>
            <a:chExt cx="5463612" cy="637316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8" y="6098313"/>
              <a:ext cx="5463612" cy="63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911936" y="6134828"/>
              <a:ext cx="2225693" cy="2632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hr-HR" sz="1200">
                  <a:solidFill>
                    <a:srgbClr val="7F7F7F"/>
                  </a:solidFill>
                  <a:latin typeface="Arial" charset="0"/>
                </a:rPr>
                <a:t>I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n</a:t>
              </a:r>
              <a:r>
                <a:rPr lang="en-US" sz="1200">
                  <a:solidFill>
                    <a:srgbClr val="7F7F7F"/>
                  </a:solidFill>
                  <a:latin typeface="Arial Narrow" pitchFamily="34" charset="0"/>
                </a:rPr>
                <a:t>stitut</a:t>
              </a:r>
              <a:r>
                <a:rPr lang="hr-HR" sz="1200">
                  <a:solidFill>
                    <a:srgbClr val="7F7F7F"/>
                  </a:solidFill>
                  <a:latin typeface="Arial Narrow" pitchFamily="34" charset="0"/>
                </a:rPr>
                <a:t> za energetiku i zaštitu okoliša</a:t>
              </a:r>
            </a:p>
          </p:txBody>
        </p:sp>
      </p:grpSp>
      <p:pic>
        <p:nvPicPr>
          <p:cNvPr id="15" name="Picture 8" descr="Znak_1024x7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367"/>
            <a:ext cx="11557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7" y="738367"/>
            <a:ext cx="1361625" cy="9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16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33552</TotalTime>
  <Words>6719</Words>
  <Application>Microsoft Office PowerPoint</Application>
  <PresentationFormat>On-screen Show (4:3)</PresentationFormat>
  <Paragraphs>863</Paragraphs>
  <Slides>90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Office Theme</vt:lpstr>
      <vt:lpstr>PowerPoint Presentation</vt:lpstr>
      <vt:lpstr>TEMA 14: Dostava podataka o kvaliteti zraka u EEA/EIONET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14.1 IZVJEŠTAVANJE PREMA EC I EEA – OBAVEZE  OPĆENITO</vt:lpstr>
      <vt:lpstr> 14.2 PROVEDBENA ODLUKA EK 2011/850/EU (IPR)</vt:lpstr>
      <vt:lpstr> 14.2 PROVEDBENA ODLUKA EK 2011/850/EU (IPR)</vt:lpstr>
      <vt:lpstr> 14.2 PROVEDBENA ODLUKA EK 2011/850/EU (IPR)</vt:lpstr>
      <vt:lpstr> 14.2 PROVEDBENA ODLUKA EK 2011/850/EU (IPR)</vt:lpstr>
      <vt:lpstr> 14.3 DOSTAVA PRELIMINARNIH PODATAKA</vt:lpstr>
      <vt:lpstr> 14.3 DOSTAVA PRELIMINARNIH PODATAKA</vt:lpstr>
      <vt:lpstr> 14.3 DOSTAVA PRELIMINARNIH PODATAKA</vt:lpstr>
      <vt:lpstr> 14.3 DOSTAVA PRELIMINARNIH PODATAKA</vt:lpstr>
      <vt:lpstr> 14.3 DOSTAVA PRELIMINARNIH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14.4 DOSTAVA SLUŽBENIH PODATAKA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14.5 DOSTAVA PODATAKA O AKCIJSKIM PLANOVIMA</vt:lpstr>
      <vt:lpstr> 14.6 EIONET – CENTRAL DATA REPOSITORY</vt:lpstr>
      <vt:lpstr> 14.6 EIONET – CENTRAL DATA REPOSITORY</vt:lpstr>
      <vt:lpstr> 14.6 EIONET – CENTRAL DATA REPOSITORY</vt:lpstr>
      <vt:lpstr> 14.6 EIONET – CENTRAL DATA REPOSITORY</vt:lpstr>
      <vt:lpstr> 14.6 EIONET – CENTRAL DATA REPOSITORY</vt:lpstr>
      <vt:lpstr> 14.6 EIONET – CENTRAL DATA REPOSITORY</vt:lpstr>
      <vt:lpstr> 14.6 EIONET – CENTRAL DATA REPOSITORY</vt:lpstr>
      <vt:lpstr> 14.6 EIONET – CENTRAL DATA REPOSITORY</vt:lpstr>
      <vt:lpstr> 14.6 EIONET – CENTRAL DATA REPOSITORY</vt:lpstr>
      <vt:lpstr> 14.6 EIONET – CENTRAL DATA REPOSITORY</vt:lpstr>
      <vt:lpstr> 14.6 EIONET – CENTRAL DATA REPOSITORY</vt:lpstr>
      <vt:lpstr> 14.6 EIONET – CENTRAL DATA REPOSITORY</vt:lpstr>
      <vt:lpstr> 14.6 EIONET – CENTRAL DATA REPOSITORY</vt:lpstr>
      <vt:lpstr> 14.6 EIONET – CENTRAL DATA REPOSITORY</vt:lpstr>
      <vt:lpstr>HVALA NA PAŽNJI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Berislav Markovic</dc:creator>
  <cp:lastModifiedBy>Predrag Hercog</cp:lastModifiedBy>
  <cp:revision>875</cp:revision>
  <cp:lastPrinted>2017-11-10T09:07:57Z</cp:lastPrinted>
  <dcterms:created xsi:type="dcterms:W3CDTF">2011-04-14T13:56:18Z</dcterms:created>
  <dcterms:modified xsi:type="dcterms:W3CDTF">2018-01-11T06:27:07Z</dcterms:modified>
</cp:coreProperties>
</file>